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mZcxjHgf7TnGj6GwFLIYFQmOK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22"/>
    <p:restoredTop sz="94677"/>
  </p:normalViewPr>
  <p:slideViewPr>
    <p:cSldViewPr snapToGrid="0">
      <p:cViewPr varScale="1">
        <p:scale>
          <a:sx n="63" d="100"/>
          <a:sy n="63" d="100"/>
        </p:scale>
        <p:origin x="184"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5030e624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5030e624b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55030e624b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Image is stretched and too small for slide… LAZY</a:t>
            </a:r>
            <a:endParaRPr/>
          </a:p>
          <a:p>
            <a:pPr marL="0" lvl="0" indent="0" algn="l" rtl="0">
              <a:spcBef>
                <a:spcPts val="0"/>
              </a:spcBef>
              <a:spcAft>
                <a:spcPts val="0"/>
              </a:spcAft>
              <a:buNone/>
            </a:pPr>
            <a:r>
              <a:rPr lang="en-US"/>
              <a:t>Explain that minknow is the nanopore sequencing software, is a GUI to allow you to monitor and qc run  in certain ways</a:t>
            </a:r>
            <a:endParaRPr/>
          </a:p>
        </p:txBody>
      </p:sp>
      <p:sp>
        <p:nvSpPr>
          <p:cNvPr id="143" name="Google Shape;14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5030e624b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5030e624b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255030e624b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5030e62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5030e624b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55030e624b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Is this unfinished? </a:t>
            </a: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5030e624b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5030e624b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Puase points in the protocol : Day 1, Day 2 after adapter ligation</a:t>
            </a:r>
            <a:endParaRPr/>
          </a:p>
        </p:txBody>
      </p:sp>
      <p:sp>
        <p:nvSpPr>
          <p:cNvPr id="177" name="Google Shape;177;g255030e624b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TOO BUSY! </a:t>
            </a:r>
            <a:endParaRPr/>
          </a:p>
          <a:p>
            <a:pPr marL="0" lvl="0" indent="0" algn="l" rtl="0">
              <a:spcBef>
                <a:spcPts val="0"/>
              </a:spcBef>
              <a:spcAft>
                <a:spcPts val="0"/>
              </a:spcAft>
              <a:buNone/>
            </a:pPr>
            <a:r>
              <a:rPr lang="en-US"/>
              <a:t>Way too much on this slide, I don’t know what you are attempting here</a:t>
            </a:r>
            <a:endParaRPr/>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2bb84d8b2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2bb84d8b2_3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52bb84d8b2_3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52bb84d8b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52bb84d8b2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 JOVE reference: Bautista </a:t>
            </a:r>
            <a:r>
              <a:rPr lang="en-US" i="1"/>
              <a:t>et al </a:t>
            </a:r>
            <a:r>
              <a:rPr lang="en-US"/>
              <a:t>(in press), </a:t>
            </a:r>
            <a:r>
              <a:rPr lang="en-US" i="1"/>
              <a:t>JoVE</a:t>
            </a:r>
            <a:endParaRPr i="1"/>
          </a:p>
        </p:txBody>
      </p:sp>
      <p:sp>
        <p:nvSpPr>
          <p:cNvPr id="56" name="Google Shape;56;g252bb84d8b2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2bb84d8b2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2bb84d8b2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900" b="1">
                <a:solidFill>
                  <a:srgbClr val="003560"/>
                </a:solidFill>
                <a:latin typeface="Arial"/>
                <a:ea typeface="Arial"/>
                <a:cs typeface="Arial"/>
                <a:sym typeface="Arial"/>
              </a:rPr>
              <a:t>Biosafety Requirements </a:t>
            </a:r>
            <a:endParaRPr sz="900" b="1">
              <a:solidFill>
                <a:srgbClr val="003560"/>
              </a:solidFill>
              <a:latin typeface="Arial"/>
              <a:ea typeface="Arial"/>
              <a:cs typeface="Arial"/>
              <a:sym typeface="Arial"/>
            </a:endParaRPr>
          </a:p>
          <a:p>
            <a:pPr marL="457200" lvl="0" indent="-285750" algn="l" rtl="0">
              <a:lnSpc>
                <a:spcPct val="90000"/>
              </a:lnSpc>
              <a:spcBef>
                <a:spcPts val="1000"/>
              </a:spcBef>
              <a:spcAft>
                <a:spcPts val="0"/>
              </a:spcAft>
              <a:buClr>
                <a:srgbClr val="003560"/>
              </a:buClr>
              <a:buSzPts val="900"/>
              <a:buFont typeface="Arial"/>
              <a:buAutoNum type="arabicPeriod"/>
            </a:pPr>
            <a:r>
              <a:rPr lang="en-US" sz="900" b="1">
                <a:solidFill>
                  <a:srgbClr val="003560"/>
                </a:solidFill>
                <a:latin typeface="Arial"/>
                <a:ea typeface="Arial"/>
                <a:cs typeface="Arial"/>
                <a:sym typeface="Arial"/>
              </a:rPr>
              <a:t>Pre-Exposure Prophylaxis </a:t>
            </a:r>
            <a:r>
              <a:rPr lang="en-US" sz="900">
                <a:solidFill>
                  <a:srgbClr val="003560"/>
                </a:solidFill>
                <a:latin typeface="Arial"/>
                <a:ea typeface="Arial"/>
                <a:cs typeface="Arial"/>
                <a:sym typeface="Arial"/>
              </a:rPr>
              <a:t>- complete vaccination and Ab titer checked</a:t>
            </a:r>
            <a:endParaRPr sz="900">
              <a:solidFill>
                <a:srgbClr val="003560"/>
              </a:solidFill>
              <a:latin typeface="Arial"/>
              <a:ea typeface="Arial"/>
              <a:cs typeface="Arial"/>
              <a:sym typeface="Arial"/>
            </a:endParaRPr>
          </a:p>
          <a:p>
            <a:pPr marL="457200" lvl="0" indent="-285750" algn="l" rtl="0">
              <a:lnSpc>
                <a:spcPct val="90000"/>
              </a:lnSpc>
              <a:spcBef>
                <a:spcPts val="0"/>
              </a:spcBef>
              <a:spcAft>
                <a:spcPts val="0"/>
              </a:spcAft>
              <a:buClr>
                <a:srgbClr val="003560"/>
              </a:buClr>
              <a:buSzPts val="900"/>
              <a:buFont typeface="Arial"/>
              <a:buAutoNum type="arabicPeriod"/>
            </a:pPr>
            <a:r>
              <a:rPr lang="en-US" sz="900" b="1">
                <a:solidFill>
                  <a:srgbClr val="003560"/>
                </a:solidFill>
                <a:latin typeface="Arial"/>
                <a:ea typeface="Arial"/>
                <a:cs typeface="Arial"/>
                <a:sym typeface="Arial"/>
              </a:rPr>
              <a:t>Proper PPE </a:t>
            </a:r>
            <a:r>
              <a:rPr lang="en-US" sz="900">
                <a:solidFill>
                  <a:srgbClr val="003560"/>
                </a:solidFill>
                <a:latin typeface="Arial"/>
                <a:ea typeface="Arial"/>
                <a:cs typeface="Arial"/>
                <a:sym typeface="Arial"/>
              </a:rPr>
              <a:t>- gloves, mask, goggles, disposable labgown</a:t>
            </a:r>
            <a:endParaRPr sz="900">
              <a:solidFill>
                <a:srgbClr val="003560"/>
              </a:solidFill>
              <a:latin typeface="Arial"/>
              <a:ea typeface="Arial"/>
              <a:cs typeface="Arial"/>
              <a:sym typeface="Arial"/>
            </a:endParaRPr>
          </a:p>
          <a:p>
            <a:pPr marL="457200" lvl="0" indent="-285750" algn="l" rtl="0">
              <a:lnSpc>
                <a:spcPct val="90000"/>
              </a:lnSpc>
              <a:spcBef>
                <a:spcPts val="0"/>
              </a:spcBef>
              <a:spcAft>
                <a:spcPts val="0"/>
              </a:spcAft>
              <a:buClr>
                <a:srgbClr val="003560"/>
              </a:buClr>
              <a:buSzPts val="900"/>
              <a:buFont typeface="Arial"/>
              <a:buAutoNum type="arabicPeriod"/>
            </a:pPr>
            <a:r>
              <a:rPr lang="en-US" sz="900" b="1">
                <a:solidFill>
                  <a:srgbClr val="003560"/>
                </a:solidFill>
                <a:latin typeface="Arial"/>
                <a:ea typeface="Arial"/>
                <a:cs typeface="Arial"/>
                <a:sym typeface="Arial"/>
              </a:rPr>
              <a:t>Proper disposal of dog’s head -  </a:t>
            </a:r>
            <a:r>
              <a:rPr lang="en-US" sz="900">
                <a:solidFill>
                  <a:srgbClr val="003560"/>
                </a:solidFill>
                <a:latin typeface="Arial"/>
                <a:ea typeface="Arial"/>
                <a:cs typeface="Arial"/>
                <a:sym typeface="Arial"/>
              </a:rPr>
              <a:t>disinfectant, autoclave bag, autoclave</a:t>
            </a:r>
            <a:endParaRPr sz="900">
              <a:solidFill>
                <a:srgbClr val="003560"/>
              </a:solidFill>
              <a:latin typeface="Arial"/>
              <a:ea typeface="Arial"/>
              <a:cs typeface="Arial"/>
              <a:sym typeface="Arial"/>
            </a:endParaRPr>
          </a:p>
          <a:p>
            <a:pPr marL="0" lvl="0" indent="0" algn="l" rtl="0">
              <a:lnSpc>
                <a:spcPct val="90000"/>
              </a:lnSpc>
              <a:spcBef>
                <a:spcPts val="1000"/>
              </a:spcBef>
              <a:spcAft>
                <a:spcPts val="0"/>
              </a:spcAft>
              <a:buNone/>
            </a:pPr>
            <a:r>
              <a:rPr lang="en-US" sz="900" b="1">
                <a:solidFill>
                  <a:srgbClr val="003560"/>
                </a:solidFill>
                <a:latin typeface="Arial"/>
                <a:ea typeface="Arial"/>
                <a:cs typeface="Arial"/>
                <a:sym typeface="Arial"/>
              </a:rPr>
              <a:t>Sample Quality Check</a:t>
            </a:r>
            <a:endParaRPr sz="900" b="1">
              <a:solidFill>
                <a:srgbClr val="003560"/>
              </a:solidFill>
              <a:latin typeface="Arial"/>
              <a:ea typeface="Arial"/>
              <a:cs typeface="Arial"/>
              <a:sym typeface="Arial"/>
            </a:endParaRPr>
          </a:p>
          <a:p>
            <a:pPr marL="457200" lvl="0" indent="-285750" algn="l" rtl="0">
              <a:lnSpc>
                <a:spcPct val="90000"/>
              </a:lnSpc>
              <a:spcBef>
                <a:spcPts val="1000"/>
              </a:spcBef>
              <a:spcAft>
                <a:spcPts val="0"/>
              </a:spcAft>
              <a:buClr>
                <a:srgbClr val="003560"/>
              </a:buClr>
              <a:buSzPts val="900"/>
              <a:buAutoNum type="arabicPeriod"/>
            </a:pPr>
            <a:r>
              <a:rPr lang="en-US" sz="900">
                <a:solidFill>
                  <a:srgbClr val="003560"/>
                </a:solidFill>
                <a:latin typeface="Arial"/>
                <a:ea typeface="Arial"/>
                <a:cs typeface="Arial"/>
                <a:sym typeface="Arial"/>
              </a:rPr>
              <a:t>Use RNA stabilization/ preservation buffer </a:t>
            </a:r>
            <a:endParaRPr sz="900">
              <a:solidFill>
                <a:srgbClr val="003560"/>
              </a:solidFill>
              <a:latin typeface="Arial"/>
              <a:ea typeface="Arial"/>
              <a:cs typeface="Arial"/>
              <a:sym typeface="Arial"/>
            </a:endParaRPr>
          </a:p>
          <a:p>
            <a:pPr marL="457200" lvl="0" indent="-285750" algn="l" rtl="0">
              <a:lnSpc>
                <a:spcPct val="90000"/>
              </a:lnSpc>
              <a:spcBef>
                <a:spcPts val="0"/>
              </a:spcBef>
              <a:spcAft>
                <a:spcPts val="0"/>
              </a:spcAft>
              <a:buClr>
                <a:srgbClr val="003560"/>
              </a:buClr>
              <a:buSzPts val="900"/>
              <a:buAutoNum type="arabicPeriod"/>
            </a:pPr>
            <a:r>
              <a:rPr lang="en-US" sz="900">
                <a:solidFill>
                  <a:srgbClr val="003560"/>
                </a:solidFill>
                <a:latin typeface="Arial"/>
                <a:ea typeface="Arial"/>
                <a:cs typeface="Arial"/>
                <a:sym typeface="Arial"/>
              </a:rPr>
              <a:t>Ensure good quality samples</a:t>
            </a:r>
            <a:endParaRPr sz="900">
              <a:solidFill>
                <a:srgbClr val="003560"/>
              </a:solidFill>
              <a:latin typeface="Arial"/>
              <a:ea typeface="Arial"/>
              <a:cs typeface="Arial"/>
              <a:sym typeface="Arial"/>
            </a:endParaRPr>
          </a:p>
          <a:p>
            <a:pPr marL="457200" lvl="0" indent="-285750" algn="l" rtl="0">
              <a:lnSpc>
                <a:spcPct val="90000"/>
              </a:lnSpc>
              <a:spcBef>
                <a:spcPts val="0"/>
              </a:spcBef>
              <a:spcAft>
                <a:spcPts val="0"/>
              </a:spcAft>
              <a:buClr>
                <a:srgbClr val="003560"/>
              </a:buClr>
              <a:buSzPts val="900"/>
              <a:buAutoNum type="arabicPeriod"/>
            </a:pPr>
            <a:r>
              <a:rPr lang="en-US" sz="900">
                <a:solidFill>
                  <a:srgbClr val="003560"/>
                </a:solidFill>
                <a:latin typeface="Arial"/>
                <a:ea typeface="Arial"/>
                <a:cs typeface="Arial"/>
                <a:sym typeface="Arial"/>
              </a:rPr>
              <a:t>Ensure good transport conditions: properly labelled samples </a:t>
            </a:r>
            <a:endParaRPr sz="1100">
              <a:solidFill>
                <a:srgbClr val="003560"/>
              </a:solidFill>
              <a:latin typeface="Arial"/>
              <a:ea typeface="Arial"/>
              <a:cs typeface="Arial"/>
              <a:sym typeface="Arial"/>
            </a:endParaRPr>
          </a:p>
          <a:p>
            <a:pPr marL="0" lvl="0" indent="0" algn="l" rtl="0">
              <a:lnSpc>
                <a:spcPct val="90000"/>
              </a:lnSpc>
              <a:spcBef>
                <a:spcPts val="1000"/>
              </a:spcBef>
              <a:spcAft>
                <a:spcPts val="0"/>
              </a:spcAft>
              <a:buNone/>
            </a:pPr>
            <a:r>
              <a:rPr lang="en-US" sz="900" b="1">
                <a:solidFill>
                  <a:srgbClr val="003560"/>
                </a:solidFill>
                <a:latin typeface="Arial"/>
                <a:ea typeface="Arial"/>
                <a:cs typeface="Arial"/>
                <a:sym typeface="Arial"/>
              </a:rPr>
              <a:t>Sample storage:</a:t>
            </a:r>
            <a:endParaRPr sz="900" b="1">
              <a:solidFill>
                <a:srgbClr val="003560"/>
              </a:solidFill>
              <a:latin typeface="Arial"/>
              <a:ea typeface="Arial"/>
              <a:cs typeface="Arial"/>
              <a:sym typeface="Arial"/>
            </a:endParaRPr>
          </a:p>
          <a:p>
            <a:pPr marL="457200" lvl="0" indent="-285750" algn="l" rtl="0">
              <a:lnSpc>
                <a:spcPct val="90000"/>
              </a:lnSpc>
              <a:spcBef>
                <a:spcPts val="1000"/>
              </a:spcBef>
              <a:spcAft>
                <a:spcPts val="0"/>
              </a:spcAft>
              <a:buClr>
                <a:srgbClr val="003560"/>
              </a:buClr>
              <a:buSzPts val="900"/>
              <a:buAutoNum type="arabicPeriod"/>
            </a:pPr>
            <a:r>
              <a:rPr lang="en-US" sz="900">
                <a:solidFill>
                  <a:srgbClr val="003560"/>
                </a:solidFill>
                <a:latin typeface="Arial"/>
                <a:ea typeface="Arial"/>
                <a:cs typeface="Arial"/>
                <a:sym typeface="Arial"/>
              </a:rPr>
              <a:t>we know freeze/thaw is common due to power issues in lmics RNA buffer helps</a:t>
            </a:r>
            <a:endParaRPr sz="900">
              <a:solidFill>
                <a:srgbClr val="003560"/>
              </a:solidFill>
              <a:latin typeface="Arial"/>
              <a:ea typeface="Arial"/>
              <a:cs typeface="Arial"/>
              <a:sym typeface="Arial"/>
            </a:endParaRPr>
          </a:p>
          <a:p>
            <a:pPr marL="457200" lvl="0" indent="-285750" algn="l" rtl="0">
              <a:lnSpc>
                <a:spcPct val="100000"/>
              </a:lnSpc>
              <a:spcBef>
                <a:spcPts val="0"/>
              </a:spcBef>
              <a:spcAft>
                <a:spcPts val="0"/>
              </a:spcAft>
              <a:buClr>
                <a:srgbClr val="003560"/>
              </a:buClr>
              <a:buSzPts val="900"/>
              <a:buFont typeface="Arial"/>
              <a:buAutoNum type="arabicPeriod"/>
            </a:pPr>
            <a:r>
              <a:rPr lang="en-US" sz="900">
                <a:solidFill>
                  <a:srgbClr val="003560"/>
                </a:solidFill>
                <a:latin typeface="Arial"/>
                <a:ea typeface="Arial"/>
                <a:cs typeface="Arial"/>
                <a:sym typeface="Arial"/>
              </a:rPr>
              <a:t>Can store in RNA shield at room temp for month (helps if storage facility is far from field collection)</a:t>
            </a:r>
            <a:endParaRPr sz="900">
              <a:solidFill>
                <a:srgbClr val="003560"/>
              </a:solidFill>
              <a:latin typeface="Arial"/>
              <a:ea typeface="Arial"/>
              <a:cs typeface="Arial"/>
              <a:sym typeface="Arial"/>
            </a:endParaRPr>
          </a:p>
          <a:p>
            <a:pPr marL="457200" lvl="0" indent="-285750" algn="l" rtl="0">
              <a:lnSpc>
                <a:spcPct val="100000"/>
              </a:lnSpc>
              <a:spcBef>
                <a:spcPts val="0"/>
              </a:spcBef>
              <a:spcAft>
                <a:spcPts val="0"/>
              </a:spcAft>
              <a:buClr>
                <a:srgbClr val="003560"/>
              </a:buClr>
              <a:buSzPts val="900"/>
              <a:buFont typeface="Arial"/>
              <a:buAutoNum type="arabicPeriod"/>
            </a:pPr>
            <a:r>
              <a:rPr lang="en-US" sz="900">
                <a:solidFill>
                  <a:srgbClr val="003560"/>
                </a:solidFill>
                <a:latin typeface="Arial"/>
                <a:ea typeface="Arial"/>
                <a:cs typeface="Arial"/>
                <a:sym typeface="Arial"/>
              </a:rPr>
              <a:t>RNA ideally in -70/80</a:t>
            </a:r>
            <a:endParaRPr sz="900">
              <a:solidFill>
                <a:srgbClr val="003560"/>
              </a:solidFill>
              <a:latin typeface="Arial"/>
              <a:ea typeface="Arial"/>
              <a:cs typeface="Arial"/>
              <a:sym typeface="Arial"/>
            </a:endParaRPr>
          </a:p>
          <a:p>
            <a:pPr marL="0" lvl="0" indent="0" algn="l" rtl="0">
              <a:spcBef>
                <a:spcPts val="0"/>
              </a:spcBef>
              <a:spcAft>
                <a:spcPts val="0"/>
              </a:spcAft>
              <a:buNone/>
            </a:pPr>
            <a:endParaRPr/>
          </a:p>
        </p:txBody>
      </p:sp>
      <p:sp>
        <p:nvSpPr>
          <p:cNvPr id="73" name="Google Shape;73;g252bb84d8b2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5030e624b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5030e624b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255030e624b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53c0ace11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53c0ace11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900"/>
          </a:p>
        </p:txBody>
      </p:sp>
      <p:sp>
        <p:nvSpPr>
          <p:cNvPr id="92" name="Google Shape;92;g253c0ace11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5030e624b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5030e624b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900"/>
          </a:p>
        </p:txBody>
      </p:sp>
      <p:sp>
        <p:nvSpPr>
          <p:cNvPr id="105" name="Google Shape;105;g255030e624b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5030e624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5030e624b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a:latin typeface="Arial"/>
                <a:ea typeface="Arial"/>
                <a:cs typeface="Arial"/>
                <a:sym typeface="Arial"/>
              </a:rPr>
              <a:t>•</a:t>
            </a:r>
            <a:r>
              <a:rPr lang="en-US" sz="900"/>
              <a:t>Used Solid phase reversible immobilization (SPRI) beads (Branded as e.g. Ampure XP, PCRClean dx)</a:t>
            </a:r>
            <a:endParaRPr sz="900"/>
          </a:p>
          <a:p>
            <a:pPr marL="0" lvl="0" indent="0" algn="l" rtl="0">
              <a:lnSpc>
                <a:spcPct val="90000"/>
              </a:lnSpc>
              <a:spcBef>
                <a:spcPts val="0"/>
              </a:spcBef>
              <a:spcAft>
                <a:spcPts val="0"/>
              </a:spcAft>
              <a:buClr>
                <a:schemeClr val="dk1"/>
              </a:buClr>
              <a:buSzPts val="1100"/>
              <a:buFont typeface="Arial"/>
              <a:buNone/>
            </a:pPr>
            <a:r>
              <a:rPr lang="en-US" sz="900">
                <a:latin typeface="Arial"/>
                <a:ea typeface="Arial"/>
                <a:cs typeface="Arial"/>
                <a:sym typeface="Arial"/>
              </a:rPr>
              <a:t>•</a:t>
            </a:r>
            <a:r>
              <a:rPr lang="en-US" sz="900"/>
              <a:t>Have a surface that selectively binds DNA</a:t>
            </a:r>
            <a:endParaRPr sz="900"/>
          </a:p>
          <a:p>
            <a:pPr marL="0" lvl="0" indent="0" algn="l" rtl="0">
              <a:lnSpc>
                <a:spcPct val="90000"/>
              </a:lnSpc>
              <a:spcBef>
                <a:spcPts val="0"/>
              </a:spcBef>
              <a:spcAft>
                <a:spcPts val="0"/>
              </a:spcAft>
              <a:buClr>
                <a:schemeClr val="dk1"/>
              </a:buClr>
              <a:buSzPts val="1100"/>
              <a:buFont typeface="Arial"/>
              <a:buNone/>
            </a:pPr>
            <a:r>
              <a:rPr lang="en-US" sz="900">
                <a:latin typeface="Arial"/>
                <a:ea typeface="Arial"/>
                <a:cs typeface="Arial"/>
                <a:sym typeface="Arial"/>
              </a:rPr>
              <a:t>•</a:t>
            </a:r>
            <a:r>
              <a:rPr lang="en-US" sz="900"/>
              <a:t>Bound DNA can then be easily separated from the aqueous phase with a magnet and impurities discarded</a:t>
            </a:r>
            <a:endParaRPr sz="900"/>
          </a:p>
          <a:p>
            <a:pPr marL="0" lvl="0" indent="0" algn="l" rtl="0">
              <a:lnSpc>
                <a:spcPct val="90000"/>
              </a:lnSpc>
              <a:spcBef>
                <a:spcPts val="0"/>
              </a:spcBef>
              <a:spcAft>
                <a:spcPts val="0"/>
              </a:spcAft>
              <a:buClr>
                <a:schemeClr val="dk1"/>
              </a:buClr>
              <a:buSzPts val="1100"/>
              <a:buFont typeface="Arial"/>
              <a:buNone/>
            </a:pPr>
            <a:r>
              <a:rPr lang="en-US" sz="900">
                <a:latin typeface="Arial"/>
                <a:ea typeface="Arial"/>
                <a:cs typeface="Arial"/>
                <a:sym typeface="Arial"/>
              </a:rPr>
              <a:t>•Washing twice with 80% ethanol then </a:t>
            </a:r>
            <a:r>
              <a:rPr lang="en-US" sz="900"/>
              <a:t>the DNA eluted by adding water</a:t>
            </a:r>
            <a:endParaRPr sz="900"/>
          </a:p>
          <a:p>
            <a:pPr marL="0" lvl="0" indent="0" algn="l" rtl="0">
              <a:lnSpc>
                <a:spcPct val="90000"/>
              </a:lnSpc>
              <a:spcBef>
                <a:spcPts val="0"/>
              </a:spcBef>
              <a:spcAft>
                <a:spcPts val="0"/>
              </a:spcAft>
              <a:buNone/>
            </a:pPr>
            <a:r>
              <a:rPr lang="en-US" sz="900">
                <a:latin typeface="Arial"/>
                <a:ea typeface="Arial"/>
                <a:cs typeface="Arial"/>
                <a:sym typeface="Arial"/>
              </a:rPr>
              <a:t>•</a:t>
            </a:r>
            <a:r>
              <a:rPr lang="en-US" sz="900"/>
              <a:t>Can also perform size selection by altering buffer concentration ratio</a:t>
            </a:r>
            <a:endParaRPr sz="900"/>
          </a:p>
          <a:p>
            <a:pPr marL="0" lvl="0" indent="0" algn="l" rtl="0">
              <a:lnSpc>
                <a:spcPct val="90000"/>
              </a:lnSpc>
              <a:spcBef>
                <a:spcPts val="0"/>
              </a:spcBef>
              <a:spcAft>
                <a:spcPts val="0"/>
              </a:spcAft>
              <a:buNone/>
            </a:pPr>
            <a:endParaRPr sz="900"/>
          </a:p>
          <a:p>
            <a:pPr marL="0" lvl="0" indent="0" algn="l" rtl="0">
              <a:lnSpc>
                <a:spcPct val="90000"/>
              </a:lnSpc>
              <a:spcBef>
                <a:spcPts val="0"/>
              </a:spcBef>
              <a:spcAft>
                <a:spcPts val="0"/>
              </a:spcAft>
              <a:buClr>
                <a:schemeClr val="dk1"/>
              </a:buClr>
              <a:buSzPts val="1100"/>
              <a:buFont typeface="Arial"/>
              <a:buNone/>
            </a:pPr>
            <a:endParaRPr sz="900"/>
          </a:p>
          <a:p>
            <a:pPr marL="0" lvl="0" indent="0" algn="l" rtl="0">
              <a:spcBef>
                <a:spcPts val="0"/>
              </a:spcBef>
              <a:spcAft>
                <a:spcPts val="0"/>
              </a:spcAft>
              <a:buNone/>
            </a:pPr>
            <a:endParaRPr/>
          </a:p>
        </p:txBody>
      </p:sp>
      <p:sp>
        <p:nvSpPr>
          <p:cNvPr id="114" name="Google Shape;114;g255030e624b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2bb84d8b2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2bb84d8b2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Slide is too busy and hard to see</a:t>
            </a:r>
            <a:endParaRPr/>
          </a:p>
          <a:p>
            <a:pPr marL="0" lvl="0" indent="0" algn="l" rtl="0">
              <a:spcBef>
                <a:spcPts val="0"/>
              </a:spcBef>
              <a:spcAft>
                <a:spcPts val="0"/>
              </a:spcAft>
              <a:buNone/>
            </a:pPr>
            <a:r>
              <a:rPr lang="en-US"/>
              <a:t>REmove the middle one, it’s not entirely correct for the protocol and could confuse (we don’t do FFPE repair or fragmentation, and we use amplicons). If you are trying to show and explain ligation steps then find a better image or modify/crop this one.</a:t>
            </a:r>
            <a:endParaRPr/>
          </a:p>
          <a:p>
            <a:pPr marL="0" lvl="0" indent="0" algn="l" rtl="0">
              <a:spcBef>
                <a:spcPts val="0"/>
              </a:spcBef>
              <a:spcAft>
                <a:spcPts val="0"/>
              </a:spcAft>
              <a:buNone/>
            </a:pPr>
            <a:endParaRPr/>
          </a:p>
        </p:txBody>
      </p:sp>
      <p:sp>
        <p:nvSpPr>
          <p:cNvPr id="124" name="Google Shape;124;g252bb84d8b2_2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90418" y="1657926"/>
            <a:ext cx="6629400" cy="7897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solidFill>
                  <a:srgbClr val="003A5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690418" y="3015529"/>
            <a:ext cx="5680364" cy="6235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3A58"/>
              </a:buClr>
              <a:buSzPts val="2400"/>
              <a:buNone/>
              <a:defRPr sz="2400">
                <a:latin typeface="Arial"/>
                <a:ea typeface="Arial"/>
                <a:cs typeface="Arial"/>
                <a:sym typeface="Arial"/>
              </a:defRPr>
            </a:lvl1pPr>
            <a:lvl2pPr lvl="1" algn="ctr">
              <a:lnSpc>
                <a:spcPct val="90000"/>
              </a:lnSpc>
              <a:spcBef>
                <a:spcPts val="500"/>
              </a:spcBef>
              <a:spcAft>
                <a:spcPts val="0"/>
              </a:spcAft>
              <a:buClr>
                <a:srgbClr val="003A58"/>
              </a:buClr>
              <a:buSzPts val="2000"/>
              <a:buNone/>
              <a:defRPr sz="2000"/>
            </a:lvl2pPr>
            <a:lvl3pPr lvl="2" algn="ctr">
              <a:lnSpc>
                <a:spcPct val="90000"/>
              </a:lnSpc>
              <a:spcBef>
                <a:spcPts val="500"/>
              </a:spcBef>
              <a:spcAft>
                <a:spcPts val="0"/>
              </a:spcAft>
              <a:buClr>
                <a:srgbClr val="003A58"/>
              </a:buClr>
              <a:buSzPts val="1800"/>
              <a:buNone/>
              <a:defRPr sz="1800"/>
            </a:lvl3pPr>
            <a:lvl4pPr lvl="3" algn="ctr">
              <a:lnSpc>
                <a:spcPct val="90000"/>
              </a:lnSpc>
              <a:spcBef>
                <a:spcPts val="500"/>
              </a:spcBef>
              <a:spcAft>
                <a:spcPts val="0"/>
              </a:spcAft>
              <a:buClr>
                <a:srgbClr val="003A58"/>
              </a:buClr>
              <a:buSzPts val="1600"/>
              <a:buNone/>
              <a:defRPr sz="1600"/>
            </a:lvl4pPr>
            <a:lvl5pPr lvl="4" algn="ctr">
              <a:lnSpc>
                <a:spcPct val="90000"/>
              </a:lnSpc>
              <a:spcBef>
                <a:spcPts val="500"/>
              </a:spcBef>
              <a:spcAft>
                <a:spcPts val="0"/>
              </a:spcAft>
              <a:buClr>
                <a:srgbClr val="003A5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3"/>
          <p:cNvSpPr>
            <a:spLocks noGrp="1"/>
          </p:cNvSpPr>
          <p:nvPr>
            <p:ph type="pic" idx="2"/>
          </p:nvPr>
        </p:nvSpPr>
        <p:spPr>
          <a:xfrm>
            <a:off x="-1" y="1699336"/>
            <a:ext cx="2452283" cy="4575733"/>
          </a:xfrm>
          <a:prstGeom prst="rect">
            <a:avLst/>
          </a:prstGeom>
          <a:noFill/>
          <a:ln>
            <a:noFill/>
          </a:ln>
        </p:spPr>
      </p:sp>
      <p:sp>
        <p:nvSpPr>
          <p:cNvPr id="21" name="Google Shape;21;p13"/>
          <p:cNvSpPr txBox="1">
            <a:spLocks noGrp="1"/>
          </p:cNvSpPr>
          <p:nvPr>
            <p:ph type="body" idx="1"/>
          </p:nvPr>
        </p:nvSpPr>
        <p:spPr>
          <a:xfrm>
            <a:off x="2549235" y="1705343"/>
            <a:ext cx="9210963" cy="452612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3560"/>
              </a:buClr>
              <a:buSzPts val="2400"/>
              <a:buChar char="•"/>
              <a:defRPr sz="2400">
                <a:solidFill>
                  <a:srgbClr val="003560"/>
                </a:solidFill>
                <a:latin typeface="Arial"/>
                <a:ea typeface="Arial"/>
                <a:cs typeface="Arial"/>
                <a:sym typeface="Arial"/>
              </a:defRPr>
            </a:lvl1pPr>
            <a:lvl2pPr marL="914400" lvl="1"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2pPr>
            <a:lvl3pPr marL="1371600" lvl="2" indent="-381000" algn="l">
              <a:lnSpc>
                <a:spcPct val="90000"/>
              </a:lnSpc>
              <a:spcBef>
                <a:spcPts val="500"/>
              </a:spcBef>
              <a:spcAft>
                <a:spcPts val="0"/>
              </a:spcAft>
              <a:buClr>
                <a:srgbClr val="003560"/>
              </a:buClr>
              <a:buSzPts val="2400"/>
              <a:buChar char="•"/>
              <a:defRPr sz="2400" b="0">
                <a:solidFill>
                  <a:srgbClr val="003560"/>
                </a:solidFill>
                <a:latin typeface="Arial"/>
                <a:ea typeface="Arial"/>
                <a:cs typeface="Arial"/>
                <a:sym typeface="Arial"/>
              </a:defRPr>
            </a:lvl3pPr>
            <a:lvl4pPr marL="1828800" lvl="3"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4pPr>
            <a:lvl5pPr marL="2286000" lvl="4"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4"/>
          <p:cNvSpPr txBox="1">
            <a:spLocks noGrp="1"/>
          </p:cNvSpPr>
          <p:nvPr>
            <p:ph type="body" idx="1"/>
          </p:nvPr>
        </p:nvSpPr>
        <p:spPr>
          <a:xfrm>
            <a:off x="285750" y="1627188"/>
            <a:ext cx="11474450" cy="46069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l content">
  <p:cSld name="Dual content">
    <p:spTree>
      <p:nvGrpSpPr>
        <p:cNvPr id="1" name="Shape 25"/>
        <p:cNvGrpSpPr/>
        <p:nvPr/>
      </p:nvGrpSpPr>
      <p:grpSpPr>
        <a:xfrm>
          <a:off x="0" y="0"/>
          <a:ext cx="0" cy="0"/>
          <a:chOff x="0" y="0"/>
          <a:chExt cx="0" cy="0"/>
        </a:xfrm>
      </p:grpSpPr>
      <p:sp>
        <p:nvSpPr>
          <p:cNvPr id="26" name="Google Shape;26;p15"/>
          <p:cNvSpPr txBox="1">
            <a:spLocks noGrp="1"/>
          </p:cNvSpPr>
          <p:nvPr>
            <p:ph type="body" idx="1"/>
          </p:nvPr>
        </p:nvSpPr>
        <p:spPr>
          <a:xfrm>
            <a:off x="838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5"/>
          <p:cNvSpPr txBox="1">
            <a:spLocks noGrp="1"/>
          </p:cNvSpPr>
          <p:nvPr>
            <p:ph type="body" idx="2"/>
          </p:nvPr>
        </p:nvSpPr>
        <p:spPr>
          <a:xfrm>
            <a:off x="6172200" y="1608667"/>
            <a:ext cx="5181600" cy="45682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5"/>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only">
  <p:cSld name="Header only">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741680" y="2123676"/>
            <a:ext cx="4027169" cy="1600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741680" y="3934224"/>
            <a:ext cx="4030345" cy="19347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3A58"/>
              </a:buClr>
              <a:buSzPts val="2400"/>
              <a:buNone/>
              <a:defRPr sz="2400"/>
            </a:lvl1pPr>
            <a:lvl2pPr marL="914400" lvl="1" indent="-228600" algn="l">
              <a:lnSpc>
                <a:spcPct val="90000"/>
              </a:lnSpc>
              <a:spcBef>
                <a:spcPts val="500"/>
              </a:spcBef>
              <a:spcAft>
                <a:spcPts val="0"/>
              </a:spcAft>
              <a:buClr>
                <a:srgbClr val="003A58"/>
              </a:buClr>
              <a:buSzPts val="1400"/>
              <a:buNone/>
              <a:defRPr sz="1400"/>
            </a:lvl2pPr>
            <a:lvl3pPr marL="1371600" lvl="2" indent="-228600" algn="l">
              <a:lnSpc>
                <a:spcPct val="90000"/>
              </a:lnSpc>
              <a:spcBef>
                <a:spcPts val="500"/>
              </a:spcBef>
              <a:spcAft>
                <a:spcPts val="0"/>
              </a:spcAft>
              <a:buClr>
                <a:srgbClr val="003A58"/>
              </a:buClr>
              <a:buSzPts val="1200"/>
              <a:buNone/>
              <a:defRPr sz="1200"/>
            </a:lvl3pPr>
            <a:lvl4pPr marL="1828800" lvl="3" indent="-228600" algn="l">
              <a:lnSpc>
                <a:spcPct val="90000"/>
              </a:lnSpc>
              <a:spcBef>
                <a:spcPts val="500"/>
              </a:spcBef>
              <a:spcAft>
                <a:spcPts val="0"/>
              </a:spcAft>
              <a:buClr>
                <a:srgbClr val="003A58"/>
              </a:buClr>
              <a:buSzPts val="1000"/>
              <a:buNone/>
              <a:defRPr sz="1000"/>
            </a:lvl4pPr>
            <a:lvl5pPr marL="2286000" lvl="4" indent="-228600" algn="l">
              <a:lnSpc>
                <a:spcPct val="90000"/>
              </a:lnSpc>
              <a:spcBef>
                <a:spcPts val="500"/>
              </a:spcBef>
              <a:spcAft>
                <a:spcPts val="0"/>
              </a:spcAft>
              <a:buClr>
                <a:srgbClr val="003A5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 name="Google Shape;34;p17"/>
          <p:cNvSpPr txBox="1">
            <a:spLocks noGrp="1"/>
          </p:cNvSpPr>
          <p:nvPr>
            <p:ph type="body"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3A58"/>
              </a:buClr>
              <a:buSzPts val="2400"/>
              <a:buChar char="•"/>
              <a:defRPr sz="2400"/>
            </a:lvl1pPr>
            <a:lvl2pPr marL="914400" lvl="1" indent="-381000" algn="l">
              <a:lnSpc>
                <a:spcPct val="90000"/>
              </a:lnSpc>
              <a:spcBef>
                <a:spcPts val="500"/>
              </a:spcBef>
              <a:spcAft>
                <a:spcPts val="0"/>
              </a:spcAft>
              <a:buClr>
                <a:srgbClr val="003A58"/>
              </a:buClr>
              <a:buSzPts val="2400"/>
              <a:buChar char="•"/>
              <a:defRPr sz="2400"/>
            </a:lvl2pPr>
            <a:lvl3pPr marL="1371600" lvl="2" indent="-381000" algn="l">
              <a:lnSpc>
                <a:spcPct val="90000"/>
              </a:lnSpc>
              <a:spcBef>
                <a:spcPts val="500"/>
              </a:spcBef>
              <a:spcAft>
                <a:spcPts val="0"/>
              </a:spcAft>
              <a:buClr>
                <a:srgbClr val="003A58"/>
              </a:buClr>
              <a:buSzPts val="2400"/>
              <a:buChar char="•"/>
              <a:defRPr sz="2400"/>
            </a:lvl3pPr>
            <a:lvl4pPr marL="1828800" lvl="3" indent="-381000" algn="l">
              <a:lnSpc>
                <a:spcPct val="90000"/>
              </a:lnSpc>
              <a:spcBef>
                <a:spcPts val="500"/>
              </a:spcBef>
              <a:spcAft>
                <a:spcPts val="0"/>
              </a:spcAft>
              <a:buClr>
                <a:srgbClr val="003A58"/>
              </a:buClr>
              <a:buSzPts val="2400"/>
              <a:buChar char="•"/>
              <a:defRPr sz="2400"/>
            </a:lvl4pPr>
            <a:lvl5pPr marL="2286000" lvl="4" indent="-381000" algn="l">
              <a:lnSpc>
                <a:spcPct val="90000"/>
              </a:lnSpc>
              <a:spcBef>
                <a:spcPts val="500"/>
              </a:spcBef>
              <a:spcAft>
                <a:spcPts val="0"/>
              </a:spcAft>
              <a:buClr>
                <a:srgbClr val="003A58"/>
              </a:buClr>
              <a:buSzPts val="2400"/>
              <a:buChar char="•"/>
              <a:defRPr sz="2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8"/>
          <p:cNvSpPr txBox="1">
            <a:spLocks noGrp="1"/>
          </p:cNvSpPr>
          <p:nvPr>
            <p:ph type="body" idx="1"/>
          </p:nvPr>
        </p:nvSpPr>
        <p:spPr>
          <a:xfrm>
            <a:off x="273133" y="1705342"/>
            <a:ext cx="11487066" cy="493296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3560"/>
              </a:buClr>
              <a:buSzPts val="2400"/>
              <a:buChar char="•"/>
              <a:defRPr sz="2400">
                <a:solidFill>
                  <a:srgbClr val="003560"/>
                </a:solidFill>
                <a:latin typeface="Arial"/>
                <a:ea typeface="Arial"/>
                <a:cs typeface="Arial"/>
                <a:sym typeface="Arial"/>
              </a:defRPr>
            </a:lvl1pPr>
            <a:lvl2pPr marL="914400" lvl="1"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2pPr>
            <a:lvl3pPr marL="1371600" lvl="2" indent="-381000" algn="l">
              <a:lnSpc>
                <a:spcPct val="90000"/>
              </a:lnSpc>
              <a:spcBef>
                <a:spcPts val="500"/>
              </a:spcBef>
              <a:spcAft>
                <a:spcPts val="0"/>
              </a:spcAft>
              <a:buClr>
                <a:srgbClr val="003560"/>
              </a:buClr>
              <a:buSzPts val="2400"/>
              <a:buChar char="•"/>
              <a:defRPr sz="2400" b="0">
                <a:solidFill>
                  <a:srgbClr val="003560"/>
                </a:solidFill>
                <a:latin typeface="Arial"/>
                <a:ea typeface="Arial"/>
                <a:cs typeface="Arial"/>
                <a:sym typeface="Arial"/>
              </a:defRPr>
            </a:lvl3pPr>
            <a:lvl4pPr marL="1828800" lvl="3"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4pPr>
            <a:lvl5pPr marL="2286000" lvl="4" indent="-381000" algn="l">
              <a:lnSpc>
                <a:spcPct val="90000"/>
              </a:lnSpc>
              <a:spcBef>
                <a:spcPts val="500"/>
              </a:spcBef>
              <a:spcAft>
                <a:spcPts val="0"/>
              </a:spcAft>
              <a:buClr>
                <a:srgbClr val="003560"/>
              </a:buClr>
              <a:buSzPts val="2400"/>
              <a:buChar char="•"/>
              <a:defRPr sz="2400">
                <a:solidFill>
                  <a:srgbClr val="003560"/>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8"/>
        <p:cNvGrpSpPr/>
        <p:nvPr/>
      </p:nvGrpSpPr>
      <p:grpSpPr>
        <a:xfrm>
          <a:off x="0" y="0"/>
          <a:ext cx="0" cy="0"/>
          <a:chOff x="0" y="0"/>
          <a:chExt cx="0" cy="0"/>
        </a:xfrm>
      </p:grpSpPr>
      <p:sp>
        <p:nvSpPr>
          <p:cNvPr id="39" name="Google Shape;39;p19"/>
          <p:cNvSpPr/>
          <p:nvPr/>
        </p:nvSpPr>
        <p:spPr>
          <a:xfrm>
            <a:off x="0" y="0"/>
            <a:ext cx="12192000" cy="6858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0"/>
        <p:cNvGrpSpPr/>
        <p:nvPr/>
      </p:nvGrpSpPr>
      <p:grpSpPr>
        <a:xfrm>
          <a:off x="0" y="0"/>
          <a:ext cx="0" cy="0"/>
          <a:chOff x="0" y="0"/>
          <a:chExt cx="0" cy="0"/>
        </a:xfrm>
      </p:grpSpPr>
      <p:sp>
        <p:nvSpPr>
          <p:cNvPr id="41" name="Google Shape;41;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A58"/>
              </a:buClr>
              <a:buSzPts val="2400"/>
              <a:buNone/>
              <a:defRPr sz="2400" b="1"/>
            </a:lvl1pPr>
            <a:lvl2pPr marL="914400" lvl="1" indent="-228600" algn="l">
              <a:lnSpc>
                <a:spcPct val="90000"/>
              </a:lnSpc>
              <a:spcBef>
                <a:spcPts val="500"/>
              </a:spcBef>
              <a:spcAft>
                <a:spcPts val="0"/>
              </a:spcAft>
              <a:buClr>
                <a:srgbClr val="003A58"/>
              </a:buClr>
              <a:buSzPts val="2000"/>
              <a:buNone/>
              <a:defRPr sz="2000" b="1"/>
            </a:lvl2pPr>
            <a:lvl3pPr marL="1371600" lvl="2" indent="-228600" algn="l">
              <a:lnSpc>
                <a:spcPct val="90000"/>
              </a:lnSpc>
              <a:spcBef>
                <a:spcPts val="500"/>
              </a:spcBef>
              <a:spcAft>
                <a:spcPts val="0"/>
              </a:spcAft>
              <a:buClr>
                <a:srgbClr val="003A58"/>
              </a:buClr>
              <a:buSzPts val="1800"/>
              <a:buNone/>
              <a:defRPr sz="1800" b="1"/>
            </a:lvl3pPr>
            <a:lvl4pPr marL="1828800" lvl="3" indent="-228600" algn="l">
              <a:lnSpc>
                <a:spcPct val="90000"/>
              </a:lnSpc>
              <a:spcBef>
                <a:spcPts val="500"/>
              </a:spcBef>
              <a:spcAft>
                <a:spcPts val="0"/>
              </a:spcAft>
              <a:buClr>
                <a:srgbClr val="003A58"/>
              </a:buClr>
              <a:buSzPts val="1600"/>
              <a:buNone/>
              <a:defRPr sz="1600" b="1"/>
            </a:lvl4pPr>
            <a:lvl5pPr marL="2286000" lvl="4" indent="-228600" algn="l">
              <a:lnSpc>
                <a:spcPct val="90000"/>
              </a:lnSpc>
              <a:spcBef>
                <a:spcPts val="500"/>
              </a:spcBef>
              <a:spcAft>
                <a:spcPts val="0"/>
              </a:spcAft>
              <a:buClr>
                <a:srgbClr val="003A5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A58"/>
              </a:buClr>
              <a:buSzPts val="2400"/>
              <a:buNone/>
              <a:defRPr sz="2400" b="1"/>
            </a:lvl1pPr>
            <a:lvl2pPr marL="914400" lvl="1" indent="-228600" algn="l">
              <a:lnSpc>
                <a:spcPct val="90000"/>
              </a:lnSpc>
              <a:spcBef>
                <a:spcPts val="500"/>
              </a:spcBef>
              <a:spcAft>
                <a:spcPts val="0"/>
              </a:spcAft>
              <a:buClr>
                <a:srgbClr val="003A58"/>
              </a:buClr>
              <a:buSzPts val="2000"/>
              <a:buNone/>
              <a:defRPr sz="2000" b="1"/>
            </a:lvl2pPr>
            <a:lvl3pPr marL="1371600" lvl="2" indent="-228600" algn="l">
              <a:lnSpc>
                <a:spcPct val="90000"/>
              </a:lnSpc>
              <a:spcBef>
                <a:spcPts val="500"/>
              </a:spcBef>
              <a:spcAft>
                <a:spcPts val="0"/>
              </a:spcAft>
              <a:buClr>
                <a:srgbClr val="003A58"/>
              </a:buClr>
              <a:buSzPts val="1800"/>
              <a:buNone/>
              <a:defRPr sz="1800" b="1"/>
            </a:lvl3pPr>
            <a:lvl4pPr marL="1828800" lvl="3" indent="-228600" algn="l">
              <a:lnSpc>
                <a:spcPct val="90000"/>
              </a:lnSpc>
              <a:spcBef>
                <a:spcPts val="500"/>
              </a:spcBef>
              <a:spcAft>
                <a:spcPts val="0"/>
              </a:spcAft>
              <a:buClr>
                <a:srgbClr val="003A58"/>
              </a:buClr>
              <a:buSzPts val="1600"/>
              <a:buNone/>
              <a:defRPr sz="1600" b="1"/>
            </a:lvl4pPr>
            <a:lvl5pPr marL="2286000" lvl="4" indent="-228600" algn="l">
              <a:lnSpc>
                <a:spcPct val="90000"/>
              </a:lnSpc>
              <a:spcBef>
                <a:spcPts val="500"/>
              </a:spcBef>
              <a:spcAft>
                <a:spcPts val="0"/>
              </a:spcAft>
              <a:buClr>
                <a:srgbClr val="003A5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A58"/>
              </a:buClr>
              <a:buSzPts val="1800"/>
              <a:buChar char="•"/>
              <a:defRPr/>
            </a:lvl1pPr>
            <a:lvl2pPr marL="914400" lvl="1" indent="-342900" algn="l">
              <a:lnSpc>
                <a:spcPct val="90000"/>
              </a:lnSpc>
              <a:spcBef>
                <a:spcPts val="500"/>
              </a:spcBef>
              <a:spcAft>
                <a:spcPts val="0"/>
              </a:spcAft>
              <a:buClr>
                <a:srgbClr val="003A58"/>
              </a:buClr>
              <a:buSzPts val="1800"/>
              <a:buChar char="•"/>
              <a:defRPr/>
            </a:lvl2pPr>
            <a:lvl3pPr marL="1371600" lvl="2" indent="-342900" algn="l">
              <a:lnSpc>
                <a:spcPct val="90000"/>
              </a:lnSpc>
              <a:spcBef>
                <a:spcPts val="500"/>
              </a:spcBef>
              <a:spcAft>
                <a:spcPts val="0"/>
              </a:spcAft>
              <a:buClr>
                <a:srgbClr val="003A58"/>
              </a:buClr>
              <a:buSzPts val="1800"/>
              <a:buChar char="•"/>
              <a:defRPr/>
            </a:lvl3pPr>
            <a:lvl4pPr marL="1828800" lvl="3" indent="-342900" algn="l">
              <a:lnSpc>
                <a:spcPct val="90000"/>
              </a:lnSpc>
              <a:spcBef>
                <a:spcPts val="500"/>
              </a:spcBef>
              <a:spcAft>
                <a:spcPts val="0"/>
              </a:spcAft>
              <a:buClr>
                <a:srgbClr val="003A58"/>
              </a:buClr>
              <a:buSzPts val="1800"/>
              <a:buChar char="•"/>
              <a:defRPr/>
            </a:lvl4pPr>
            <a:lvl5pPr marL="2286000" lvl="4" indent="-342900" algn="l">
              <a:lnSpc>
                <a:spcPct val="90000"/>
              </a:lnSpc>
              <a:spcBef>
                <a:spcPts val="500"/>
              </a:spcBef>
              <a:spcAft>
                <a:spcPts val="0"/>
              </a:spcAft>
              <a:buClr>
                <a:srgbClr val="003A5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3A58"/>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5511800" y="681037"/>
            <a:ext cx="5842000" cy="1009651"/>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03A58"/>
              </a:buClr>
              <a:buSzPts val="2800"/>
              <a:buFont typeface="Arial"/>
              <a:buNone/>
              <a:defRPr sz="2800" b="1" i="0" u="none" strike="noStrike" cap="none">
                <a:solidFill>
                  <a:srgbClr val="003A5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1pPr>
            <a:lvl2pPr marL="914400" marR="0" lvl="1" indent="-381000" algn="l" rtl="0">
              <a:lnSpc>
                <a:spcPct val="90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2pPr>
            <a:lvl3pPr marL="1371600" marR="0" lvl="2" indent="-381000" algn="l" rtl="0">
              <a:lnSpc>
                <a:spcPct val="90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3pPr>
            <a:lvl4pPr marL="1828800" marR="0" lvl="3" indent="-381000" algn="l" rtl="0">
              <a:lnSpc>
                <a:spcPct val="90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4pPr>
            <a:lvl5pPr marL="2286000" marR="0" lvl="4" indent="-381000" algn="l" rtl="0">
              <a:lnSpc>
                <a:spcPct val="90000"/>
              </a:lnSpc>
              <a:spcBef>
                <a:spcPts val="500"/>
              </a:spcBef>
              <a:spcAft>
                <a:spcPts val="0"/>
              </a:spcAft>
              <a:buClr>
                <a:srgbClr val="003A58"/>
              </a:buClr>
              <a:buSzPts val="2400"/>
              <a:buFont typeface="Arial"/>
              <a:buChar char="•"/>
              <a:defRPr sz="2400" b="0" i="0" u="none" strike="noStrike" cap="none">
                <a:solidFill>
                  <a:srgbClr val="003A5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E9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E9E"/>
                </a:solidFill>
                <a:latin typeface="Calibri"/>
                <a:ea typeface="Calibri"/>
                <a:cs typeface="Calibri"/>
                <a:sym typeface="Calibri"/>
              </a:defRPr>
            </a:lvl1pPr>
            <a:lvl2pPr marL="0" marR="0" lvl="1" indent="0" algn="r" rtl="0">
              <a:spcBef>
                <a:spcPts val="0"/>
              </a:spcBef>
              <a:buNone/>
              <a:defRPr sz="1200" b="0" i="0" u="none" strike="noStrike" cap="none">
                <a:solidFill>
                  <a:srgbClr val="888E9E"/>
                </a:solidFill>
                <a:latin typeface="Calibri"/>
                <a:ea typeface="Calibri"/>
                <a:cs typeface="Calibri"/>
                <a:sym typeface="Calibri"/>
              </a:defRPr>
            </a:lvl2pPr>
            <a:lvl3pPr marL="0" marR="0" lvl="2" indent="0" algn="r" rtl="0">
              <a:spcBef>
                <a:spcPts val="0"/>
              </a:spcBef>
              <a:buNone/>
              <a:defRPr sz="1200" b="0" i="0" u="none" strike="noStrike" cap="none">
                <a:solidFill>
                  <a:srgbClr val="888E9E"/>
                </a:solidFill>
                <a:latin typeface="Calibri"/>
                <a:ea typeface="Calibri"/>
                <a:cs typeface="Calibri"/>
                <a:sym typeface="Calibri"/>
              </a:defRPr>
            </a:lvl3pPr>
            <a:lvl4pPr marL="0" marR="0" lvl="3" indent="0" algn="r" rtl="0">
              <a:spcBef>
                <a:spcPts val="0"/>
              </a:spcBef>
              <a:buNone/>
              <a:defRPr sz="1200" b="0" i="0" u="none" strike="noStrike" cap="none">
                <a:solidFill>
                  <a:srgbClr val="888E9E"/>
                </a:solidFill>
                <a:latin typeface="Calibri"/>
                <a:ea typeface="Calibri"/>
                <a:cs typeface="Calibri"/>
                <a:sym typeface="Calibri"/>
              </a:defRPr>
            </a:lvl4pPr>
            <a:lvl5pPr marL="0" marR="0" lvl="4" indent="0" algn="r" rtl="0">
              <a:spcBef>
                <a:spcPts val="0"/>
              </a:spcBef>
              <a:buNone/>
              <a:defRPr sz="1200" b="0" i="0" u="none" strike="noStrike" cap="none">
                <a:solidFill>
                  <a:srgbClr val="888E9E"/>
                </a:solidFill>
                <a:latin typeface="Calibri"/>
                <a:ea typeface="Calibri"/>
                <a:cs typeface="Calibri"/>
                <a:sym typeface="Calibri"/>
              </a:defRPr>
            </a:lvl5pPr>
            <a:lvl6pPr marL="0" marR="0" lvl="5" indent="0" algn="r" rtl="0">
              <a:spcBef>
                <a:spcPts val="0"/>
              </a:spcBef>
              <a:buNone/>
              <a:defRPr sz="1200" b="0" i="0" u="none" strike="noStrike" cap="none">
                <a:solidFill>
                  <a:srgbClr val="888E9E"/>
                </a:solidFill>
                <a:latin typeface="Calibri"/>
                <a:ea typeface="Calibri"/>
                <a:cs typeface="Calibri"/>
                <a:sym typeface="Calibri"/>
              </a:defRPr>
            </a:lvl6pPr>
            <a:lvl7pPr marL="0" marR="0" lvl="6" indent="0" algn="r" rtl="0">
              <a:spcBef>
                <a:spcPts val="0"/>
              </a:spcBef>
              <a:buNone/>
              <a:defRPr sz="1200" b="0" i="0" u="none" strike="noStrike" cap="none">
                <a:solidFill>
                  <a:srgbClr val="888E9E"/>
                </a:solidFill>
                <a:latin typeface="Calibri"/>
                <a:ea typeface="Calibri"/>
                <a:cs typeface="Calibri"/>
                <a:sym typeface="Calibri"/>
              </a:defRPr>
            </a:lvl7pPr>
            <a:lvl8pPr marL="0" marR="0" lvl="7" indent="0" algn="r" rtl="0">
              <a:spcBef>
                <a:spcPts val="0"/>
              </a:spcBef>
              <a:buNone/>
              <a:defRPr sz="1200" b="0" i="0" u="none" strike="noStrike" cap="none">
                <a:solidFill>
                  <a:srgbClr val="888E9E"/>
                </a:solidFill>
                <a:latin typeface="Calibri"/>
                <a:ea typeface="Calibri"/>
                <a:cs typeface="Calibri"/>
                <a:sym typeface="Calibri"/>
              </a:defRPr>
            </a:lvl8pPr>
            <a:lvl9pPr marL="0" marR="0" lvl="8" indent="0" algn="r" rtl="0">
              <a:spcBef>
                <a:spcPts val="0"/>
              </a:spcBef>
              <a:buNone/>
              <a:defRPr sz="1200" b="0" i="0" u="none" strike="noStrike" cap="none">
                <a:solidFill>
                  <a:srgbClr val="888E9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1"/>
          <p:cNvPicPr preferRelativeResize="0"/>
          <p:nvPr/>
        </p:nvPicPr>
        <p:blipFill rotWithShape="1">
          <a:blip r:embed="rId11">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 descr="The Gilbert Scott Buildi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2" name="Google Shape;52;p1"/>
          <p:cNvSpPr txBox="1">
            <a:spLocks noGrp="1"/>
          </p:cNvSpPr>
          <p:nvPr>
            <p:ph type="ctrTitle"/>
          </p:nvPr>
        </p:nvSpPr>
        <p:spPr>
          <a:xfrm>
            <a:off x="264893" y="1720276"/>
            <a:ext cx="9025200" cy="789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3200">
                <a:solidFill>
                  <a:schemeClr val="dk1"/>
                </a:solidFill>
              </a:rPr>
              <a:t>Sample-sequence-interpretation pipeline</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55030e624b_0_161"/>
          <p:cNvSpPr txBox="1">
            <a:spLocks noGrp="1"/>
          </p:cNvSpPr>
          <p:nvPr>
            <p:ph type="title"/>
          </p:nvPr>
        </p:nvSpPr>
        <p:spPr>
          <a:xfrm>
            <a:off x="2549236" y="53361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000"/>
              <a:t>Adaptor Ligation</a:t>
            </a:r>
            <a:r>
              <a:rPr lang="en-US"/>
              <a:t> </a:t>
            </a:r>
            <a:endParaRPr/>
          </a:p>
        </p:txBody>
      </p:sp>
      <p:pic>
        <p:nvPicPr>
          <p:cNvPr id="138" name="Google Shape;138;g255030e624b_0_161"/>
          <p:cNvPicPr preferRelativeResize="0"/>
          <p:nvPr/>
        </p:nvPicPr>
        <p:blipFill>
          <a:blip r:embed="rId3">
            <a:alphaModFix/>
          </a:blip>
          <a:stretch>
            <a:fillRect/>
          </a:stretch>
        </p:blipFill>
        <p:spPr>
          <a:xfrm>
            <a:off x="152400" y="1574914"/>
            <a:ext cx="11887198" cy="4714355"/>
          </a:xfrm>
          <a:prstGeom prst="rect">
            <a:avLst/>
          </a:prstGeom>
          <a:noFill/>
          <a:ln>
            <a:noFill/>
          </a:ln>
        </p:spPr>
      </p:pic>
      <p:pic>
        <p:nvPicPr>
          <p:cNvPr id="139" name="Google Shape;139;g255030e624b_0_161"/>
          <p:cNvPicPr preferRelativeResize="0"/>
          <p:nvPr/>
        </p:nvPicPr>
        <p:blipFill>
          <a:blip r:embed="rId4">
            <a:alphaModFix/>
          </a:blip>
          <a:stretch>
            <a:fillRect/>
          </a:stretch>
        </p:blipFill>
        <p:spPr>
          <a:xfrm>
            <a:off x="397325" y="2554000"/>
            <a:ext cx="5774875" cy="275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2918300" y="539300"/>
            <a:ext cx="8283000" cy="939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2300">
                <a:solidFill>
                  <a:schemeClr val="dk1"/>
                </a:solidFill>
                <a:latin typeface="Calibri"/>
                <a:ea typeface="Calibri"/>
                <a:cs typeface="Calibri"/>
                <a:sym typeface="Calibri"/>
              </a:rPr>
              <a:t>Sequencing:  Minknow and RAMPART interpretation - to be shown during the actual run</a:t>
            </a:r>
            <a:endParaRPr sz="2300">
              <a:latin typeface="Calibri"/>
              <a:ea typeface="Calibri"/>
              <a:cs typeface="Calibri"/>
              <a:sym typeface="Calibri"/>
            </a:endParaRPr>
          </a:p>
        </p:txBody>
      </p:sp>
      <p:pic>
        <p:nvPicPr>
          <p:cNvPr id="146" name="Google Shape;146;p7"/>
          <p:cNvPicPr preferRelativeResize="0"/>
          <p:nvPr/>
        </p:nvPicPr>
        <p:blipFill>
          <a:blip r:embed="rId3">
            <a:alphaModFix/>
          </a:blip>
          <a:stretch>
            <a:fillRect/>
          </a:stretch>
        </p:blipFill>
        <p:spPr>
          <a:xfrm>
            <a:off x="820425" y="1645675"/>
            <a:ext cx="4795124" cy="4813574"/>
          </a:xfrm>
          <a:prstGeom prst="rect">
            <a:avLst/>
          </a:prstGeom>
          <a:noFill/>
          <a:ln>
            <a:noFill/>
          </a:ln>
        </p:spPr>
      </p:pic>
      <p:pic>
        <p:nvPicPr>
          <p:cNvPr id="147" name="Google Shape;147;p7"/>
          <p:cNvPicPr preferRelativeResize="0"/>
          <p:nvPr/>
        </p:nvPicPr>
        <p:blipFill>
          <a:blip r:embed="rId4">
            <a:alphaModFix/>
          </a:blip>
          <a:stretch>
            <a:fillRect/>
          </a:stretch>
        </p:blipFill>
        <p:spPr>
          <a:xfrm>
            <a:off x="6391302" y="2615825"/>
            <a:ext cx="5300450" cy="287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g255030e624b_0_104"/>
          <p:cNvPicPr preferRelativeResize="0"/>
          <p:nvPr/>
        </p:nvPicPr>
        <p:blipFill>
          <a:blip r:embed="rId3">
            <a:alphaModFix/>
          </a:blip>
          <a:stretch>
            <a:fillRect/>
          </a:stretch>
        </p:blipFill>
        <p:spPr>
          <a:xfrm>
            <a:off x="315125" y="1745622"/>
            <a:ext cx="3072300" cy="2315727"/>
          </a:xfrm>
          <a:prstGeom prst="rect">
            <a:avLst/>
          </a:prstGeom>
          <a:noFill/>
          <a:ln>
            <a:noFill/>
          </a:ln>
        </p:spPr>
      </p:pic>
      <p:pic>
        <p:nvPicPr>
          <p:cNvPr id="154" name="Google Shape;154;g255030e624b_0_104"/>
          <p:cNvPicPr preferRelativeResize="0"/>
          <p:nvPr/>
        </p:nvPicPr>
        <p:blipFill>
          <a:blip r:embed="rId4">
            <a:alphaModFix/>
          </a:blip>
          <a:stretch>
            <a:fillRect/>
          </a:stretch>
        </p:blipFill>
        <p:spPr>
          <a:xfrm>
            <a:off x="3893100" y="1805250"/>
            <a:ext cx="4119526" cy="2196475"/>
          </a:xfrm>
          <a:prstGeom prst="rect">
            <a:avLst/>
          </a:prstGeom>
          <a:noFill/>
          <a:ln>
            <a:noFill/>
          </a:ln>
        </p:spPr>
      </p:pic>
      <p:pic>
        <p:nvPicPr>
          <p:cNvPr id="155" name="Google Shape;155;g255030e624b_0_104"/>
          <p:cNvPicPr preferRelativeResize="0"/>
          <p:nvPr/>
        </p:nvPicPr>
        <p:blipFill>
          <a:blip r:embed="rId5">
            <a:alphaModFix/>
          </a:blip>
          <a:stretch>
            <a:fillRect/>
          </a:stretch>
        </p:blipFill>
        <p:spPr>
          <a:xfrm>
            <a:off x="8114524" y="1807396"/>
            <a:ext cx="3924699" cy="2088000"/>
          </a:xfrm>
          <a:prstGeom prst="rect">
            <a:avLst/>
          </a:prstGeom>
          <a:noFill/>
          <a:ln>
            <a:noFill/>
          </a:ln>
        </p:spPr>
      </p:pic>
      <p:pic>
        <p:nvPicPr>
          <p:cNvPr id="156" name="Google Shape;156;g255030e624b_0_104"/>
          <p:cNvPicPr preferRelativeResize="0"/>
          <p:nvPr/>
        </p:nvPicPr>
        <p:blipFill rotWithShape="1">
          <a:blip r:embed="rId6">
            <a:alphaModFix/>
          </a:blip>
          <a:srcRect r="6638"/>
          <a:stretch/>
        </p:blipFill>
        <p:spPr>
          <a:xfrm>
            <a:off x="3183550" y="4154125"/>
            <a:ext cx="3767975" cy="2551475"/>
          </a:xfrm>
          <a:prstGeom prst="rect">
            <a:avLst/>
          </a:prstGeom>
          <a:noFill/>
          <a:ln>
            <a:noFill/>
          </a:ln>
        </p:spPr>
      </p:pic>
      <p:pic>
        <p:nvPicPr>
          <p:cNvPr id="157" name="Google Shape;157;g255030e624b_0_104"/>
          <p:cNvPicPr preferRelativeResize="0"/>
          <p:nvPr/>
        </p:nvPicPr>
        <p:blipFill>
          <a:blip r:embed="rId7">
            <a:alphaModFix/>
          </a:blip>
          <a:stretch>
            <a:fillRect/>
          </a:stretch>
        </p:blipFill>
        <p:spPr>
          <a:xfrm>
            <a:off x="7266701" y="4224175"/>
            <a:ext cx="4305626" cy="2405225"/>
          </a:xfrm>
          <a:prstGeom prst="rect">
            <a:avLst/>
          </a:prstGeom>
          <a:noFill/>
          <a:ln>
            <a:noFill/>
          </a:ln>
        </p:spPr>
      </p:pic>
      <p:sp>
        <p:nvSpPr>
          <p:cNvPr id="158" name="Google Shape;158;g255030e624b_0_104"/>
          <p:cNvSpPr txBox="1">
            <a:spLocks noGrp="1"/>
          </p:cNvSpPr>
          <p:nvPr>
            <p:ph type="title"/>
          </p:nvPr>
        </p:nvSpPr>
        <p:spPr>
          <a:xfrm>
            <a:off x="2918300" y="539300"/>
            <a:ext cx="8283000" cy="939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2300">
                <a:solidFill>
                  <a:schemeClr val="dk1"/>
                </a:solidFill>
                <a:latin typeface="Calibri"/>
                <a:ea typeface="Calibri"/>
                <a:cs typeface="Calibri"/>
                <a:sym typeface="Calibri"/>
              </a:rPr>
              <a:t>Sequencing:  Minknow and RAMPART interpretation - to be shown during the actual run</a:t>
            </a:r>
            <a:endParaRPr sz="23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255030e624b_0_116"/>
          <p:cNvPicPr preferRelativeResize="0"/>
          <p:nvPr/>
        </p:nvPicPr>
        <p:blipFill>
          <a:blip r:embed="rId3">
            <a:alphaModFix/>
          </a:blip>
          <a:stretch>
            <a:fillRect/>
          </a:stretch>
        </p:blipFill>
        <p:spPr>
          <a:xfrm>
            <a:off x="519350" y="1478600"/>
            <a:ext cx="5445873" cy="2907176"/>
          </a:xfrm>
          <a:prstGeom prst="rect">
            <a:avLst/>
          </a:prstGeom>
          <a:noFill/>
          <a:ln>
            <a:noFill/>
          </a:ln>
        </p:spPr>
      </p:pic>
      <p:pic>
        <p:nvPicPr>
          <p:cNvPr id="165" name="Google Shape;165;g255030e624b_0_116"/>
          <p:cNvPicPr preferRelativeResize="0"/>
          <p:nvPr/>
        </p:nvPicPr>
        <p:blipFill>
          <a:blip r:embed="rId4">
            <a:alphaModFix/>
          </a:blip>
          <a:stretch>
            <a:fillRect/>
          </a:stretch>
        </p:blipFill>
        <p:spPr>
          <a:xfrm>
            <a:off x="282075" y="4534650"/>
            <a:ext cx="10011849" cy="2243525"/>
          </a:xfrm>
          <a:prstGeom prst="rect">
            <a:avLst/>
          </a:prstGeom>
          <a:noFill/>
          <a:ln>
            <a:noFill/>
          </a:ln>
        </p:spPr>
      </p:pic>
      <p:sp>
        <p:nvSpPr>
          <p:cNvPr id="166" name="Google Shape;166;g255030e624b_0_116"/>
          <p:cNvSpPr txBox="1">
            <a:spLocks noGrp="1"/>
          </p:cNvSpPr>
          <p:nvPr>
            <p:ph type="title"/>
          </p:nvPr>
        </p:nvSpPr>
        <p:spPr>
          <a:xfrm>
            <a:off x="2918300" y="539300"/>
            <a:ext cx="8283000" cy="939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2300">
                <a:solidFill>
                  <a:schemeClr val="dk1"/>
                </a:solidFill>
                <a:latin typeface="Calibri"/>
                <a:ea typeface="Calibri"/>
                <a:cs typeface="Calibri"/>
                <a:sym typeface="Calibri"/>
              </a:rPr>
              <a:t>Sequencing:  Minknow and RAMPART interpretation - to be shown during the actual run</a:t>
            </a:r>
            <a:endParaRPr sz="2300">
              <a:latin typeface="Calibri"/>
              <a:ea typeface="Calibri"/>
              <a:cs typeface="Calibri"/>
              <a:sym typeface="Calibri"/>
            </a:endParaRPr>
          </a:p>
        </p:txBody>
      </p:sp>
      <p:pic>
        <p:nvPicPr>
          <p:cNvPr id="167" name="Google Shape;167;g255030e624b_0_116"/>
          <p:cNvPicPr preferRelativeResize="0"/>
          <p:nvPr/>
        </p:nvPicPr>
        <p:blipFill>
          <a:blip r:embed="rId5">
            <a:alphaModFix/>
          </a:blip>
          <a:stretch>
            <a:fillRect/>
          </a:stretch>
        </p:blipFill>
        <p:spPr>
          <a:xfrm>
            <a:off x="6570550" y="1478588"/>
            <a:ext cx="5251875" cy="2255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9"/>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3A58"/>
              </a:buClr>
              <a:buSzPts val="2800"/>
              <a:buFont typeface="Arial"/>
              <a:buNone/>
            </a:pPr>
            <a:r>
              <a:rPr lang="en-US"/>
              <a:t>Consensus generation</a:t>
            </a:r>
            <a:endParaRPr/>
          </a:p>
        </p:txBody>
      </p:sp>
      <p:sp>
        <p:nvSpPr>
          <p:cNvPr id="173" name="Google Shape;173;p9"/>
          <p:cNvSpPr txBox="1">
            <a:spLocks noGrp="1"/>
          </p:cNvSpPr>
          <p:nvPr>
            <p:ph type="body" idx="1"/>
          </p:nvPr>
        </p:nvSpPr>
        <p:spPr>
          <a:xfrm>
            <a:off x="352500" y="2235547"/>
            <a:ext cx="11487000" cy="3089100"/>
          </a:xfrm>
          <a:prstGeom prst="rect">
            <a:avLst/>
          </a:prstGeom>
          <a:noFill/>
          <a:ln>
            <a:noFill/>
          </a:ln>
        </p:spPr>
        <p:txBody>
          <a:bodyPr spcFirstLastPara="1" wrap="square" lIns="91425" tIns="45700" rIns="91425" bIns="45700" anchor="t" anchorCtr="0">
            <a:normAutofit/>
          </a:bodyPr>
          <a:lstStyle/>
          <a:p>
            <a:pPr marL="457200" lvl="0" indent="-381000" algn="l" rtl="0">
              <a:lnSpc>
                <a:spcPct val="200000"/>
              </a:lnSpc>
              <a:spcBef>
                <a:spcPts val="0"/>
              </a:spcBef>
              <a:spcAft>
                <a:spcPts val="0"/>
              </a:spcAft>
              <a:buSzPts val="2400"/>
              <a:buChar char="•"/>
            </a:pPr>
            <a:r>
              <a:rPr lang="en-US" b="1"/>
              <a:t>Artic-rabv pipeline </a:t>
            </a:r>
            <a:endParaRPr b="1"/>
          </a:p>
          <a:p>
            <a:pPr marL="457200" lvl="0" indent="-381000" algn="l" rtl="0">
              <a:lnSpc>
                <a:spcPct val="200000"/>
              </a:lnSpc>
              <a:spcBef>
                <a:spcPts val="0"/>
              </a:spcBef>
              <a:spcAft>
                <a:spcPts val="0"/>
              </a:spcAft>
              <a:buSzPts val="2400"/>
              <a:buChar char="•"/>
            </a:pPr>
            <a:r>
              <a:rPr lang="en-US" b="1"/>
              <a:t>Demultiplexing</a:t>
            </a:r>
            <a:endParaRPr b="1"/>
          </a:p>
          <a:p>
            <a:pPr marL="457200" lvl="0" indent="-381000" algn="l" rtl="0">
              <a:lnSpc>
                <a:spcPct val="200000"/>
              </a:lnSpc>
              <a:spcBef>
                <a:spcPts val="0"/>
              </a:spcBef>
              <a:spcAft>
                <a:spcPts val="0"/>
              </a:spcAft>
              <a:buSzPts val="2400"/>
              <a:buChar char="•"/>
            </a:pPr>
            <a:r>
              <a:rPr lang="en-US" b="1"/>
              <a:t>Read Filtering</a:t>
            </a:r>
            <a:endParaRPr b="1"/>
          </a:p>
          <a:p>
            <a:pPr marL="457200" lvl="0" indent="-381000" algn="l" rtl="0">
              <a:lnSpc>
                <a:spcPct val="200000"/>
              </a:lnSpc>
              <a:spcBef>
                <a:spcPts val="0"/>
              </a:spcBef>
              <a:spcAft>
                <a:spcPts val="0"/>
              </a:spcAft>
              <a:buSzPts val="2400"/>
              <a:buChar char="•"/>
            </a:pPr>
            <a:r>
              <a:rPr lang="en-US" b="1"/>
              <a:t>Medaka consensus pipeline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55030e624b_0_36"/>
          <p:cNvSpPr txBox="1">
            <a:spLocks noGrp="1"/>
          </p:cNvSpPr>
          <p:nvPr>
            <p:ph type="title"/>
          </p:nvPr>
        </p:nvSpPr>
        <p:spPr>
          <a:xfrm>
            <a:off x="2682836" y="517489"/>
            <a:ext cx="9210900" cy="8889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2"/>
              </a:buClr>
              <a:buFont typeface="Arial"/>
              <a:buNone/>
            </a:pPr>
            <a:r>
              <a:rPr lang="en-US" sz="2400">
                <a:solidFill>
                  <a:srgbClr val="003560"/>
                </a:solidFill>
                <a:latin typeface="Calibri"/>
                <a:ea typeface="Calibri"/>
                <a:cs typeface="Calibri"/>
                <a:sym typeface="Calibri"/>
              </a:rPr>
              <a:t>Summary</a:t>
            </a:r>
            <a:endParaRPr sz="1400" b="0">
              <a:solidFill>
                <a:srgbClr val="003560"/>
              </a:solidFill>
            </a:endParaRPr>
          </a:p>
          <a:p>
            <a:pPr marL="0" lvl="0" indent="0" algn="l" rtl="0">
              <a:spcBef>
                <a:spcPts val="0"/>
              </a:spcBef>
              <a:spcAft>
                <a:spcPts val="0"/>
              </a:spcAft>
              <a:buNone/>
            </a:pPr>
            <a:endParaRPr/>
          </a:p>
        </p:txBody>
      </p:sp>
      <p:pic>
        <p:nvPicPr>
          <p:cNvPr id="180" name="Google Shape;180;g255030e624b_0_36"/>
          <p:cNvPicPr preferRelativeResize="0"/>
          <p:nvPr/>
        </p:nvPicPr>
        <p:blipFill>
          <a:blip r:embed="rId3">
            <a:alphaModFix/>
          </a:blip>
          <a:stretch>
            <a:fillRect/>
          </a:stretch>
        </p:blipFill>
        <p:spPr>
          <a:xfrm>
            <a:off x="3683875" y="1406388"/>
            <a:ext cx="7683318" cy="5161475"/>
          </a:xfrm>
          <a:prstGeom prst="rect">
            <a:avLst/>
          </a:prstGeom>
          <a:noFill/>
          <a:ln>
            <a:noFill/>
          </a:ln>
        </p:spPr>
      </p:pic>
      <p:pic>
        <p:nvPicPr>
          <p:cNvPr id="181" name="Google Shape;181;g255030e624b_0_36"/>
          <p:cNvPicPr preferRelativeResize="0"/>
          <p:nvPr/>
        </p:nvPicPr>
        <p:blipFill>
          <a:blip r:embed="rId4">
            <a:alphaModFix/>
          </a:blip>
          <a:stretch>
            <a:fillRect/>
          </a:stretch>
        </p:blipFill>
        <p:spPr>
          <a:xfrm>
            <a:off x="304800" y="5709550"/>
            <a:ext cx="11887199" cy="64117"/>
          </a:xfrm>
          <a:prstGeom prst="rect">
            <a:avLst/>
          </a:prstGeom>
          <a:noFill/>
          <a:ln>
            <a:noFill/>
          </a:ln>
        </p:spPr>
      </p:pic>
      <p:pic>
        <p:nvPicPr>
          <p:cNvPr id="182" name="Google Shape;182;g255030e624b_0_36"/>
          <p:cNvPicPr preferRelativeResize="0"/>
          <p:nvPr/>
        </p:nvPicPr>
        <p:blipFill>
          <a:blip r:embed="rId4">
            <a:alphaModFix/>
          </a:blip>
          <a:stretch>
            <a:fillRect/>
          </a:stretch>
        </p:blipFill>
        <p:spPr>
          <a:xfrm>
            <a:off x="304800" y="3724400"/>
            <a:ext cx="11887199" cy="64117"/>
          </a:xfrm>
          <a:prstGeom prst="rect">
            <a:avLst/>
          </a:prstGeom>
          <a:noFill/>
          <a:ln>
            <a:noFill/>
          </a:ln>
        </p:spPr>
      </p:pic>
      <p:sp>
        <p:nvSpPr>
          <p:cNvPr id="183" name="Google Shape;183;g255030e624b_0_36"/>
          <p:cNvSpPr txBox="1"/>
          <p:nvPr/>
        </p:nvSpPr>
        <p:spPr>
          <a:xfrm>
            <a:off x="556650" y="507670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2"/>
                </a:solidFill>
                <a:latin typeface="Calibri"/>
                <a:ea typeface="Calibri"/>
                <a:cs typeface="Calibri"/>
                <a:sym typeface="Calibri"/>
              </a:rPr>
              <a:t>Pause point</a:t>
            </a:r>
            <a:endParaRPr sz="1800">
              <a:solidFill>
                <a:schemeClr val="dk2"/>
              </a:solidFill>
              <a:latin typeface="Calibri"/>
              <a:ea typeface="Calibri"/>
              <a:cs typeface="Calibri"/>
              <a:sym typeface="Calibri"/>
            </a:endParaRPr>
          </a:p>
        </p:txBody>
      </p:sp>
      <p:sp>
        <p:nvSpPr>
          <p:cNvPr id="184" name="Google Shape;184;g255030e624b_0_36"/>
          <p:cNvSpPr txBox="1"/>
          <p:nvPr/>
        </p:nvSpPr>
        <p:spPr>
          <a:xfrm>
            <a:off x="533400" y="3258988"/>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2"/>
                </a:solidFill>
                <a:latin typeface="Calibri"/>
                <a:ea typeface="Calibri"/>
                <a:cs typeface="Calibri"/>
                <a:sym typeface="Calibri"/>
              </a:rPr>
              <a:t>Pause point</a:t>
            </a:r>
            <a:endParaRPr sz="18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6"/>
          <p:cNvPicPr preferRelativeResize="0"/>
          <p:nvPr/>
        </p:nvPicPr>
        <p:blipFill rotWithShape="1">
          <a:blip r:embed="rId3">
            <a:alphaModFix/>
          </a:blip>
          <a:srcRect/>
          <a:stretch/>
        </p:blipFill>
        <p:spPr>
          <a:xfrm>
            <a:off x="3014440" y="1262691"/>
            <a:ext cx="4127500" cy="5148512"/>
          </a:xfrm>
          <a:prstGeom prst="rect">
            <a:avLst/>
          </a:prstGeom>
          <a:noFill/>
          <a:ln>
            <a:noFill/>
          </a:ln>
        </p:spPr>
      </p:pic>
      <p:sp>
        <p:nvSpPr>
          <p:cNvPr id="190" name="Google Shape;190;p6"/>
          <p:cNvSpPr txBox="1"/>
          <p:nvPr/>
        </p:nvSpPr>
        <p:spPr>
          <a:xfrm>
            <a:off x="3246220" y="397042"/>
            <a:ext cx="4908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3560"/>
                </a:solidFill>
                <a:latin typeface="Calibri"/>
                <a:ea typeface="Calibri"/>
                <a:cs typeface="Calibri"/>
                <a:sym typeface="Calibri"/>
              </a:rPr>
              <a:t>Summary</a:t>
            </a:r>
            <a:endParaRPr>
              <a:solidFill>
                <a:srgbClr val="003560"/>
              </a:solidFill>
            </a:endParaRPr>
          </a:p>
        </p:txBody>
      </p:sp>
      <p:pic>
        <p:nvPicPr>
          <p:cNvPr id="191" name="Google Shape;191;p6"/>
          <p:cNvPicPr preferRelativeResize="0"/>
          <p:nvPr/>
        </p:nvPicPr>
        <p:blipFill rotWithShape="1">
          <a:blip r:embed="rId4">
            <a:alphaModFix/>
          </a:blip>
          <a:srcRect/>
          <a:stretch/>
        </p:blipFill>
        <p:spPr>
          <a:xfrm>
            <a:off x="7466512" y="5723053"/>
            <a:ext cx="4533065" cy="10221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52bb84d8b2_3_7"/>
          <p:cNvSpPr txBox="1">
            <a:spLocks noGrp="1"/>
          </p:cNvSpPr>
          <p:nvPr>
            <p:ph type="title"/>
          </p:nvPr>
        </p:nvSpPr>
        <p:spPr>
          <a:xfrm>
            <a:off x="2549236" y="53361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Your advice on how to fit protocol into working day</a:t>
            </a:r>
            <a:endParaRPr/>
          </a:p>
        </p:txBody>
      </p:sp>
      <p:sp>
        <p:nvSpPr>
          <p:cNvPr id="198" name="Google Shape;198;g252bb84d8b2_3_7"/>
          <p:cNvSpPr txBox="1"/>
          <p:nvPr/>
        </p:nvSpPr>
        <p:spPr>
          <a:xfrm>
            <a:off x="725700" y="1682375"/>
            <a:ext cx="10690800" cy="28938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Char char="❖"/>
            </a:pPr>
            <a:r>
              <a:rPr lang="en-US" sz="2200"/>
              <a:t>We have three are pause points in protocol to allow breaks!</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Take your time before and when doing the sequencing work - make sure you have all what is needed</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You can do this work in two days, not so intense</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Think what you want at the end of the project</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0" descr="The University at sunset"/>
          <p:cNvPicPr preferRelativeResize="0"/>
          <p:nvPr/>
        </p:nvPicPr>
        <p:blipFill rotWithShape="1">
          <a:blip r:embed="rId3">
            <a:alphaModFix/>
          </a:blip>
          <a:srcRect/>
          <a:stretch/>
        </p:blipFill>
        <p:spPr>
          <a:xfrm>
            <a:off x="0" y="0"/>
            <a:ext cx="12192000" cy="6858000"/>
          </a:xfrm>
          <a:prstGeom prst="rect">
            <a:avLst/>
          </a:prstGeom>
          <a:noFill/>
          <a:ln>
            <a:noFill/>
          </a:ln>
        </p:spPr>
      </p:pic>
      <p:grpSp>
        <p:nvGrpSpPr>
          <p:cNvPr id="205" name="Google Shape;205;p10"/>
          <p:cNvGrpSpPr/>
          <p:nvPr/>
        </p:nvGrpSpPr>
        <p:grpSpPr>
          <a:xfrm>
            <a:off x="8385228" y="5699322"/>
            <a:ext cx="3413095" cy="854153"/>
            <a:chOff x="5652120" y="4237877"/>
            <a:chExt cx="3413095" cy="854153"/>
          </a:xfrm>
        </p:grpSpPr>
        <p:sp>
          <p:nvSpPr>
            <p:cNvPr id="206" name="Google Shape;206;p10"/>
            <p:cNvSpPr txBox="1"/>
            <p:nvPr/>
          </p:nvSpPr>
          <p:spPr>
            <a:xfrm>
              <a:off x="5652120" y="4237877"/>
              <a:ext cx="3413095" cy="461665"/>
            </a:xfrm>
            <a:prstGeom prst="rect">
              <a:avLst/>
            </a:prstGeom>
            <a:noFill/>
            <a:ln>
              <a:noFill/>
            </a:ln>
            <a:effectLst>
              <a:outerShdw blurRad="1270000" dist="50800" dir="5400000" sx="200000" sy="200000" algn="ctr" rotWithShape="0">
                <a:schemeClr val="dk1"/>
              </a:outerShdw>
            </a:effectLst>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chemeClr val="lt1"/>
                  </a:solidFill>
                  <a:latin typeface="Arial"/>
                  <a:ea typeface="Arial"/>
                  <a:cs typeface="Arial"/>
                  <a:sym typeface="Arial"/>
                </a:rPr>
                <a:t>#UofGWorldChangers</a:t>
              </a:r>
              <a:endParaRPr sz="2400" b="1">
                <a:solidFill>
                  <a:schemeClr val="lt1"/>
                </a:solidFill>
                <a:latin typeface="Arial"/>
                <a:ea typeface="Arial"/>
                <a:cs typeface="Arial"/>
                <a:sym typeface="Arial"/>
              </a:endParaRPr>
            </a:p>
          </p:txBody>
        </p:sp>
        <p:sp>
          <p:nvSpPr>
            <p:cNvPr id="207" name="Google Shape;207;p10"/>
            <p:cNvSpPr txBox="1"/>
            <p:nvPr/>
          </p:nvSpPr>
          <p:spPr>
            <a:xfrm>
              <a:off x="6365423" y="4630365"/>
              <a:ext cx="2699792"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chemeClr val="lt1"/>
                  </a:solidFill>
                  <a:latin typeface="Arial"/>
                  <a:ea typeface="Arial"/>
                  <a:cs typeface="Arial"/>
                  <a:sym typeface="Arial"/>
                </a:rPr>
                <a:t>@UofGlasgow</a:t>
              </a:r>
              <a:endParaRPr sz="2400" b="1">
                <a:solidFill>
                  <a:schemeClr val="lt1"/>
                </a:solidFill>
                <a:latin typeface="Arial"/>
                <a:ea typeface="Arial"/>
                <a:cs typeface="Arial"/>
                <a:sym typeface="Arial"/>
              </a:endParaRPr>
            </a:p>
          </p:txBody>
        </p:sp>
        <p:grpSp>
          <p:nvGrpSpPr>
            <p:cNvPr id="208" name="Google Shape;208;p10"/>
            <p:cNvGrpSpPr/>
            <p:nvPr/>
          </p:nvGrpSpPr>
          <p:grpSpPr>
            <a:xfrm>
              <a:off x="5868144" y="4759697"/>
              <a:ext cx="870873" cy="246401"/>
              <a:chOff x="-704667" y="465075"/>
              <a:chExt cx="718929" cy="203410"/>
            </a:xfrm>
          </p:grpSpPr>
          <p:pic>
            <p:nvPicPr>
              <p:cNvPr id="209" name="Google Shape;209;p10"/>
              <p:cNvPicPr preferRelativeResize="0"/>
              <p:nvPr/>
            </p:nvPicPr>
            <p:blipFill rotWithShape="1">
              <a:blip r:embed="rId4">
                <a:alphaModFix/>
              </a:blip>
              <a:srcRect/>
              <a:stretch/>
            </p:blipFill>
            <p:spPr>
              <a:xfrm>
                <a:off x="-468635" y="466885"/>
                <a:ext cx="242653" cy="201600"/>
              </a:xfrm>
              <a:prstGeom prst="rect">
                <a:avLst/>
              </a:prstGeom>
              <a:noFill/>
              <a:ln>
                <a:noFill/>
              </a:ln>
            </p:spPr>
          </p:pic>
          <p:pic>
            <p:nvPicPr>
              <p:cNvPr id="210" name="Google Shape;210;p10"/>
              <p:cNvPicPr preferRelativeResize="0"/>
              <p:nvPr/>
            </p:nvPicPr>
            <p:blipFill rotWithShape="1">
              <a:blip r:embed="rId5">
                <a:alphaModFix/>
              </a:blip>
              <a:srcRect/>
              <a:stretch/>
            </p:blipFill>
            <p:spPr>
              <a:xfrm>
                <a:off x="-187338" y="466885"/>
                <a:ext cx="201600" cy="201600"/>
              </a:xfrm>
              <a:prstGeom prst="rect">
                <a:avLst/>
              </a:prstGeom>
              <a:noFill/>
              <a:ln>
                <a:noFill/>
              </a:ln>
            </p:spPr>
          </p:pic>
          <p:pic>
            <p:nvPicPr>
              <p:cNvPr id="211" name="Google Shape;211;p10"/>
              <p:cNvPicPr preferRelativeResize="0"/>
              <p:nvPr/>
            </p:nvPicPr>
            <p:blipFill rotWithShape="1">
              <a:blip r:embed="rId6">
                <a:alphaModFix/>
              </a:blip>
              <a:srcRect/>
              <a:stretch/>
            </p:blipFill>
            <p:spPr>
              <a:xfrm>
                <a:off x="-704667" y="465075"/>
                <a:ext cx="197388" cy="197388"/>
              </a:xfrm>
              <a:prstGeom prst="rect">
                <a:avLst/>
              </a:prstGeom>
              <a:noFill/>
              <a:ln>
                <a:noFill/>
              </a:ln>
            </p:spPr>
          </p:pic>
        </p:grpSp>
      </p:grpSp>
      <p:pic>
        <p:nvPicPr>
          <p:cNvPr id="212" name="Google Shape;212;p10"/>
          <p:cNvPicPr preferRelativeResize="0"/>
          <p:nvPr/>
        </p:nvPicPr>
        <p:blipFill>
          <a:blip r:embed="rId7">
            <a:alphaModFix/>
          </a:blip>
          <a:stretch>
            <a:fillRect/>
          </a:stretch>
        </p:blipFill>
        <p:spPr>
          <a:xfrm>
            <a:off x="1318175" y="2034025"/>
            <a:ext cx="6181767" cy="357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252bb84d8b2_2_0"/>
          <p:cNvSpPr txBox="1">
            <a:spLocks noGrp="1"/>
          </p:cNvSpPr>
          <p:nvPr>
            <p:ph type="title"/>
          </p:nvPr>
        </p:nvSpPr>
        <p:spPr>
          <a:xfrm>
            <a:off x="2637536" y="25826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US" sz="3000"/>
              <a:t>Sample-sequence-interpretation workflow </a:t>
            </a:r>
            <a:endParaRPr sz="3000"/>
          </a:p>
        </p:txBody>
      </p:sp>
      <p:pic>
        <p:nvPicPr>
          <p:cNvPr id="59" name="Google Shape;59;g252bb84d8b2_2_0"/>
          <p:cNvPicPr preferRelativeResize="0"/>
          <p:nvPr/>
        </p:nvPicPr>
        <p:blipFill>
          <a:blip r:embed="rId3">
            <a:alphaModFix/>
          </a:blip>
          <a:stretch>
            <a:fillRect/>
          </a:stretch>
        </p:blipFill>
        <p:spPr>
          <a:xfrm>
            <a:off x="1870700" y="1444825"/>
            <a:ext cx="9508424" cy="5123174"/>
          </a:xfrm>
          <a:prstGeom prst="rect">
            <a:avLst/>
          </a:prstGeom>
          <a:noFill/>
          <a:ln>
            <a:noFill/>
          </a:ln>
        </p:spPr>
      </p:pic>
      <p:sp>
        <p:nvSpPr>
          <p:cNvPr id="60" name="Google Shape;60;g252bb84d8b2_2_0"/>
          <p:cNvSpPr txBox="1"/>
          <p:nvPr/>
        </p:nvSpPr>
        <p:spPr>
          <a:xfrm>
            <a:off x="9788225" y="6488700"/>
            <a:ext cx="226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US" sz="1200">
                <a:solidFill>
                  <a:schemeClr val="dk2"/>
                </a:solidFill>
                <a:latin typeface="Calibri"/>
                <a:ea typeface="Calibri"/>
                <a:cs typeface="Calibri"/>
                <a:sym typeface="Calibri"/>
              </a:rPr>
              <a:t>Bautista </a:t>
            </a:r>
            <a:r>
              <a:rPr lang="en-US" sz="1200" i="1">
                <a:solidFill>
                  <a:schemeClr val="dk2"/>
                </a:solidFill>
                <a:latin typeface="Calibri"/>
                <a:ea typeface="Calibri"/>
                <a:cs typeface="Calibri"/>
                <a:sym typeface="Calibri"/>
              </a:rPr>
              <a:t>et al </a:t>
            </a:r>
            <a:r>
              <a:rPr lang="en-US" sz="1200">
                <a:solidFill>
                  <a:schemeClr val="dk2"/>
                </a:solidFill>
                <a:latin typeface="Calibri"/>
                <a:ea typeface="Calibri"/>
                <a:cs typeface="Calibri"/>
                <a:sym typeface="Calibri"/>
              </a:rPr>
              <a:t>(in press), </a:t>
            </a:r>
            <a:r>
              <a:rPr lang="en-US" sz="1200" i="1">
                <a:solidFill>
                  <a:schemeClr val="dk2"/>
                </a:solidFill>
                <a:latin typeface="Calibri"/>
                <a:ea typeface="Calibri"/>
                <a:cs typeface="Calibri"/>
                <a:sym typeface="Calibri"/>
              </a:rPr>
              <a:t>JoVE</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2549236" y="533614"/>
            <a:ext cx="9210963" cy="8887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Sample Preparation</a:t>
            </a:r>
            <a:endParaRPr sz="3000">
              <a:latin typeface="Calibri"/>
              <a:ea typeface="Calibri"/>
              <a:cs typeface="Calibri"/>
              <a:sym typeface="Calibri"/>
            </a:endParaRPr>
          </a:p>
        </p:txBody>
      </p:sp>
      <p:pic>
        <p:nvPicPr>
          <p:cNvPr id="66" name="Google Shape;66;p2"/>
          <p:cNvPicPr preferRelativeResize="0"/>
          <p:nvPr/>
        </p:nvPicPr>
        <p:blipFill rotWithShape="1">
          <a:blip r:embed="rId3">
            <a:alphaModFix/>
          </a:blip>
          <a:srcRect/>
          <a:stretch/>
        </p:blipFill>
        <p:spPr>
          <a:xfrm>
            <a:off x="341738" y="2709027"/>
            <a:ext cx="2863514" cy="3019926"/>
          </a:xfrm>
          <a:prstGeom prst="rect">
            <a:avLst/>
          </a:prstGeom>
          <a:noFill/>
          <a:ln>
            <a:noFill/>
          </a:ln>
        </p:spPr>
      </p:pic>
      <p:pic>
        <p:nvPicPr>
          <p:cNvPr id="67" name="Google Shape;67;p2"/>
          <p:cNvPicPr preferRelativeResize="0"/>
          <p:nvPr/>
        </p:nvPicPr>
        <p:blipFill rotWithShape="1">
          <a:blip r:embed="rId4">
            <a:alphaModFix/>
          </a:blip>
          <a:srcRect/>
          <a:stretch/>
        </p:blipFill>
        <p:spPr>
          <a:xfrm>
            <a:off x="3564795" y="2929576"/>
            <a:ext cx="3204494" cy="2815374"/>
          </a:xfrm>
          <a:prstGeom prst="rect">
            <a:avLst/>
          </a:prstGeom>
          <a:noFill/>
          <a:ln>
            <a:noFill/>
          </a:ln>
        </p:spPr>
      </p:pic>
      <p:sp>
        <p:nvSpPr>
          <p:cNvPr id="68" name="Google Shape;68;p2"/>
          <p:cNvSpPr txBox="1"/>
          <p:nvPr/>
        </p:nvSpPr>
        <p:spPr>
          <a:xfrm>
            <a:off x="1489625" y="1760338"/>
            <a:ext cx="4226400" cy="831300"/>
          </a:xfrm>
          <a:prstGeom prst="rect">
            <a:avLst/>
          </a:prstGeom>
          <a:solidFill>
            <a:srgbClr val="FF9900"/>
          </a:solid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Calibri"/>
              <a:buNone/>
            </a:pPr>
            <a:r>
              <a:rPr lang="en-US" sz="2100" b="0" i="0" u="none" strike="noStrike" cap="none">
                <a:solidFill>
                  <a:schemeClr val="dk1"/>
                </a:solidFill>
                <a:latin typeface="Calibri"/>
                <a:ea typeface="Calibri"/>
                <a:cs typeface="Calibri"/>
                <a:sym typeface="Calibri"/>
              </a:rPr>
              <a:t>Sample collection (brain sample) + </a:t>
            </a:r>
            <a:endParaRPr sz="2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r>
              <a:rPr lang="en-US" sz="2100" b="0" i="0" u="none" strike="noStrike" cap="none">
                <a:solidFill>
                  <a:schemeClr val="dk1"/>
                </a:solidFill>
                <a:latin typeface="Calibri"/>
                <a:ea typeface="Calibri"/>
                <a:cs typeface="Calibri"/>
                <a:sym typeface="Calibri"/>
              </a:rPr>
              <a:t>rapid test is performed in the field </a:t>
            </a:r>
            <a:endParaRPr sz="21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7305425" y="3425332"/>
            <a:ext cx="4768800" cy="1587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300" b="1">
                <a:solidFill>
                  <a:srgbClr val="003560"/>
                </a:solidFill>
              </a:rPr>
              <a:t>Biosafety Requirements </a:t>
            </a:r>
            <a:endParaRPr sz="2300" b="1">
              <a:solidFill>
                <a:srgbClr val="003560"/>
              </a:solidFill>
            </a:endParaRPr>
          </a:p>
          <a:p>
            <a:pPr marL="457200" lvl="0" indent="-374650" algn="l" rtl="0">
              <a:lnSpc>
                <a:spcPct val="90000"/>
              </a:lnSpc>
              <a:spcBef>
                <a:spcPts val="1000"/>
              </a:spcBef>
              <a:spcAft>
                <a:spcPts val="0"/>
              </a:spcAft>
              <a:buClr>
                <a:srgbClr val="003560"/>
              </a:buClr>
              <a:buSzPts val="2300"/>
              <a:buAutoNum type="arabicPeriod"/>
            </a:pPr>
            <a:r>
              <a:rPr lang="en-US" sz="2300">
                <a:solidFill>
                  <a:srgbClr val="003560"/>
                </a:solidFill>
              </a:rPr>
              <a:t> Pre-Exposure Prophylaxis </a:t>
            </a:r>
            <a:endParaRPr sz="2300">
              <a:solidFill>
                <a:srgbClr val="003560"/>
              </a:solidFill>
            </a:endParaRPr>
          </a:p>
          <a:p>
            <a:pPr marL="457200" lvl="0" indent="-374650" algn="l" rtl="0">
              <a:lnSpc>
                <a:spcPct val="90000"/>
              </a:lnSpc>
              <a:spcBef>
                <a:spcPts val="0"/>
              </a:spcBef>
              <a:spcAft>
                <a:spcPts val="0"/>
              </a:spcAft>
              <a:buClr>
                <a:srgbClr val="003560"/>
              </a:buClr>
              <a:buSzPts val="2300"/>
              <a:buAutoNum type="arabicPeriod"/>
            </a:pPr>
            <a:r>
              <a:rPr lang="en-US" sz="2300">
                <a:solidFill>
                  <a:srgbClr val="003560"/>
                </a:solidFill>
              </a:rPr>
              <a:t> Proper PPE </a:t>
            </a:r>
            <a:endParaRPr sz="2300">
              <a:solidFill>
                <a:srgbClr val="003560"/>
              </a:solidFill>
            </a:endParaRPr>
          </a:p>
          <a:p>
            <a:pPr marL="457200" lvl="0" indent="-374650" algn="l" rtl="0">
              <a:lnSpc>
                <a:spcPct val="90000"/>
              </a:lnSpc>
              <a:spcBef>
                <a:spcPts val="0"/>
              </a:spcBef>
              <a:spcAft>
                <a:spcPts val="0"/>
              </a:spcAft>
              <a:buClr>
                <a:srgbClr val="003560"/>
              </a:buClr>
              <a:buSzPts val="2300"/>
              <a:buAutoNum type="arabicPeriod"/>
            </a:pPr>
            <a:r>
              <a:rPr lang="en-US" sz="2300">
                <a:solidFill>
                  <a:srgbClr val="003560"/>
                </a:solidFill>
              </a:rPr>
              <a:t> Proper disposal of dog’s head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g252bb84d8b2_3_0"/>
          <p:cNvPicPr preferRelativeResize="0"/>
          <p:nvPr/>
        </p:nvPicPr>
        <p:blipFill rotWithShape="1">
          <a:blip r:embed="rId3">
            <a:alphaModFix/>
          </a:blip>
          <a:srcRect l="8033" r="5952"/>
          <a:stretch/>
        </p:blipFill>
        <p:spPr>
          <a:xfrm>
            <a:off x="7184000" y="2108425"/>
            <a:ext cx="4725700" cy="1595400"/>
          </a:xfrm>
          <a:prstGeom prst="rect">
            <a:avLst/>
          </a:prstGeom>
          <a:noFill/>
          <a:ln>
            <a:noFill/>
          </a:ln>
        </p:spPr>
      </p:pic>
      <p:sp>
        <p:nvSpPr>
          <p:cNvPr id="76" name="Google Shape;76;g252bb84d8b2_3_0"/>
          <p:cNvSpPr txBox="1">
            <a:spLocks noGrp="1"/>
          </p:cNvSpPr>
          <p:nvPr>
            <p:ph type="title"/>
          </p:nvPr>
        </p:nvSpPr>
        <p:spPr>
          <a:xfrm>
            <a:off x="2549236" y="53361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Sample Preparation</a:t>
            </a:r>
            <a:endParaRPr/>
          </a:p>
        </p:txBody>
      </p:sp>
      <p:sp>
        <p:nvSpPr>
          <p:cNvPr id="77" name="Google Shape;77;g252bb84d8b2_3_0"/>
          <p:cNvSpPr txBox="1">
            <a:spLocks noGrp="1"/>
          </p:cNvSpPr>
          <p:nvPr>
            <p:ph type="body" idx="1"/>
          </p:nvPr>
        </p:nvSpPr>
        <p:spPr>
          <a:xfrm>
            <a:off x="458725" y="1392300"/>
            <a:ext cx="6434700" cy="2854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endParaRPr sz="2500"/>
          </a:p>
          <a:p>
            <a:pPr marL="0" lvl="0" indent="0" algn="l" rtl="0">
              <a:spcBef>
                <a:spcPts val="1000"/>
              </a:spcBef>
              <a:spcAft>
                <a:spcPts val="0"/>
              </a:spcAft>
              <a:buNone/>
            </a:pPr>
            <a:r>
              <a:rPr lang="en-US" sz="2500" b="1"/>
              <a:t>Sample Quality Check</a:t>
            </a:r>
            <a:endParaRPr sz="2500" b="1"/>
          </a:p>
          <a:p>
            <a:pPr marL="457200" lvl="0" indent="-375443" algn="l" rtl="0">
              <a:spcBef>
                <a:spcPts val="1000"/>
              </a:spcBef>
              <a:spcAft>
                <a:spcPts val="0"/>
              </a:spcAft>
              <a:buSzPct val="100000"/>
              <a:buAutoNum type="arabicPeriod"/>
            </a:pPr>
            <a:r>
              <a:rPr lang="en-US" sz="2500"/>
              <a:t>Use RNA stabilization/ preservation buffer </a:t>
            </a:r>
            <a:endParaRPr sz="2500"/>
          </a:p>
          <a:p>
            <a:pPr marL="457200" lvl="0" indent="-375443" algn="l" rtl="0">
              <a:spcBef>
                <a:spcPts val="0"/>
              </a:spcBef>
              <a:spcAft>
                <a:spcPts val="0"/>
              </a:spcAft>
              <a:buSzPct val="100000"/>
              <a:buAutoNum type="arabicPeriod"/>
            </a:pPr>
            <a:r>
              <a:rPr lang="en-US" sz="2500"/>
              <a:t>Ensure good quality samples</a:t>
            </a:r>
            <a:endParaRPr sz="2500"/>
          </a:p>
          <a:p>
            <a:pPr marL="1028700" lvl="1" indent="-375443" algn="l" rtl="0">
              <a:spcBef>
                <a:spcPts val="0"/>
              </a:spcBef>
              <a:spcAft>
                <a:spcPts val="0"/>
              </a:spcAft>
              <a:buSzPct val="100000"/>
              <a:buAutoNum type="alphaLcPeriod"/>
            </a:pPr>
            <a:r>
              <a:rPr lang="en-US" sz="2500"/>
              <a:t>Properly labelled samples</a:t>
            </a:r>
            <a:endParaRPr sz="2500"/>
          </a:p>
          <a:p>
            <a:pPr marL="1028700" lvl="1" indent="-375443" algn="l" rtl="0">
              <a:spcBef>
                <a:spcPts val="0"/>
              </a:spcBef>
              <a:spcAft>
                <a:spcPts val="0"/>
              </a:spcAft>
              <a:buSzPct val="100000"/>
              <a:buAutoNum type="alphaLcPeriod"/>
            </a:pPr>
            <a:r>
              <a:rPr lang="en-US" sz="2500"/>
              <a:t>Triple packaging system </a:t>
            </a:r>
            <a:endParaRPr sz="2500"/>
          </a:p>
          <a:p>
            <a:pPr marL="1028700" lvl="1" indent="-375443" algn="l" rtl="0">
              <a:spcBef>
                <a:spcPts val="0"/>
              </a:spcBef>
              <a:spcAft>
                <a:spcPts val="0"/>
              </a:spcAft>
              <a:buSzPct val="100000"/>
              <a:buAutoNum type="alphaLcPeriod"/>
            </a:pPr>
            <a:r>
              <a:rPr lang="en-US" sz="2500"/>
              <a:t>Good transport conditions: at least 4℃</a:t>
            </a:r>
            <a:endParaRPr sz="2500"/>
          </a:p>
          <a:p>
            <a:pPr marL="457200" lvl="0" indent="0" algn="l" rtl="0">
              <a:spcBef>
                <a:spcPts val="1000"/>
              </a:spcBef>
              <a:spcAft>
                <a:spcPts val="0"/>
              </a:spcAft>
              <a:buNone/>
            </a:pPr>
            <a:endParaRPr sz="2300" b="1"/>
          </a:p>
        </p:txBody>
      </p:sp>
      <p:sp>
        <p:nvSpPr>
          <p:cNvPr id="78" name="Google Shape;78;g252bb84d8b2_3_0"/>
          <p:cNvSpPr txBox="1">
            <a:spLocks noGrp="1"/>
          </p:cNvSpPr>
          <p:nvPr>
            <p:ph type="body" idx="1"/>
          </p:nvPr>
        </p:nvSpPr>
        <p:spPr>
          <a:xfrm>
            <a:off x="458725" y="4081950"/>
            <a:ext cx="7374000" cy="1914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500" b="1"/>
              <a:t>Sample storage </a:t>
            </a:r>
            <a:endParaRPr sz="2500" b="1"/>
          </a:p>
          <a:p>
            <a:pPr marL="457200" lvl="0" indent="-387350" algn="l" rtl="0">
              <a:spcBef>
                <a:spcPts val="1000"/>
              </a:spcBef>
              <a:spcAft>
                <a:spcPts val="0"/>
              </a:spcAft>
              <a:buSzPts val="2500"/>
              <a:buAutoNum type="arabicPeriod"/>
            </a:pPr>
            <a:r>
              <a:rPr lang="en-US" sz="2500"/>
              <a:t>Ultra low Freezer -70 / -80</a:t>
            </a:r>
            <a:endParaRPr sz="2500"/>
          </a:p>
          <a:p>
            <a:pPr marL="457200" lvl="0" indent="-387350" algn="l" rtl="0">
              <a:spcBef>
                <a:spcPts val="0"/>
              </a:spcBef>
              <a:spcAft>
                <a:spcPts val="0"/>
              </a:spcAft>
              <a:buSzPts val="2500"/>
              <a:buAutoNum type="arabicPeriod"/>
            </a:pPr>
            <a:r>
              <a:rPr lang="en-US" sz="2500"/>
              <a:t>Sample in RNA shield - room temp for months </a:t>
            </a:r>
            <a:endParaRPr sz="2500"/>
          </a:p>
          <a:p>
            <a:pPr marL="0" lvl="0" indent="0" algn="l" rtl="0">
              <a:spcBef>
                <a:spcPts val="1000"/>
              </a:spcBef>
              <a:spcAft>
                <a:spcPts val="0"/>
              </a:spcAft>
              <a:buNone/>
            </a:pPr>
            <a:endParaRPr sz="2300" b="1"/>
          </a:p>
        </p:txBody>
      </p:sp>
      <p:pic>
        <p:nvPicPr>
          <p:cNvPr id="79" name="Google Shape;79;g252bb84d8b2_3_0"/>
          <p:cNvPicPr preferRelativeResize="0"/>
          <p:nvPr/>
        </p:nvPicPr>
        <p:blipFill>
          <a:blip r:embed="rId4">
            <a:alphaModFix/>
          </a:blip>
          <a:stretch>
            <a:fillRect/>
          </a:stretch>
        </p:blipFill>
        <p:spPr>
          <a:xfrm>
            <a:off x="9315775" y="4618325"/>
            <a:ext cx="1518521" cy="1595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255030e624b_0_151"/>
          <p:cNvSpPr txBox="1">
            <a:spLocks noGrp="1"/>
          </p:cNvSpPr>
          <p:nvPr>
            <p:ph type="title"/>
          </p:nvPr>
        </p:nvSpPr>
        <p:spPr>
          <a:xfrm>
            <a:off x="2549236" y="53361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RNA extraction - cDNA extraction </a:t>
            </a:r>
            <a:endParaRPr/>
          </a:p>
        </p:txBody>
      </p:sp>
      <p:pic>
        <p:nvPicPr>
          <p:cNvPr id="86" name="Google Shape;86;g255030e624b_0_151"/>
          <p:cNvPicPr preferRelativeResize="0"/>
          <p:nvPr/>
        </p:nvPicPr>
        <p:blipFill rotWithShape="1">
          <a:blip r:embed="rId3">
            <a:alphaModFix/>
          </a:blip>
          <a:srcRect r="70450"/>
          <a:stretch/>
        </p:blipFill>
        <p:spPr>
          <a:xfrm>
            <a:off x="1469925" y="1645200"/>
            <a:ext cx="2809649" cy="5123174"/>
          </a:xfrm>
          <a:prstGeom prst="rect">
            <a:avLst/>
          </a:prstGeom>
          <a:noFill/>
          <a:ln>
            <a:noFill/>
          </a:ln>
        </p:spPr>
      </p:pic>
      <p:pic>
        <p:nvPicPr>
          <p:cNvPr id="87" name="Google Shape;87;g255030e624b_0_151"/>
          <p:cNvPicPr preferRelativeResize="0"/>
          <p:nvPr/>
        </p:nvPicPr>
        <p:blipFill rotWithShape="1">
          <a:blip r:embed="rId3">
            <a:alphaModFix/>
          </a:blip>
          <a:srcRect l="2115" t="36672" r="72460" b="35057"/>
          <a:stretch/>
        </p:blipFill>
        <p:spPr>
          <a:xfrm>
            <a:off x="5150713" y="1649638"/>
            <a:ext cx="4007924" cy="2401275"/>
          </a:xfrm>
          <a:prstGeom prst="rect">
            <a:avLst/>
          </a:prstGeom>
          <a:noFill/>
          <a:ln>
            <a:noFill/>
          </a:ln>
        </p:spPr>
      </p:pic>
      <p:pic>
        <p:nvPicPr>
          <p:cNvPr id="88" name="Google Shape;88;g255030e624b_0_151"/>
          <p:cNvPicPr preferRelativeResize="0"/>
          <p:nvPr/>
        </p:nvPicPr>
        <p:blipFill rotWithShape="1">
          <a:blip r:embed="rId3">
            <a:alphaModFix/>
          </a:blip>
          <a:srcRect l="2115" t="65810" r="72460" b="5919"/>
          <a:stretch/>
        </p:blipFill>
        <p:spPr>
          <a:xfrm>
            <a:off x="7752213" y="4367100"/>
            <a:ext cx="4007924" cy="240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53c0ace114_0_2"/>
          <p:cNvSpPr txBox="1">
            <a:spLocks noGrp="1"/>
          </p:cNvSpPr>
          <p:nvPr>
            <p:ph type="body" idx="1"/>
          </p:nvPr>
        </p:nvSpPr>
        <p:spPr>
          <a:xfrm>
            <a:off x="273133" y="1705342"/>
            <a:ext cx="11487000" cy="49329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endParaRPr sz="2000">
              <a:solidFill>
                <a:schemeClr val="dk2"/>
              </a:solidFill>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sz="2000">
              <a:solidFill>
                <a:schemeClr val="dk2"/>
              </a:solidFill>
              <a:latin typeface="Calibri"/>
              <a:ea typeface="Calibri"/>
              <a:cs typeface="Calibri"/>
              <a:sym typeface="Calibri"/>
            </a:endParaRPr>
          </a:p>
          <a:p>
            <a:pPr marL="914400" lvl="0" indent="-355600" algn="l" rtl="0">
              <a:spcBef>
                <a:spcPts val="1000"/>
              </a:spcBef>
              <a:spcAft>
                <a:spcPts val="0"/>
              </a:spcAft>
              <a:buClr>
                <a:schemeClr val="dk2"/>
              </a:buClr>
              <a:buSzPct val="100000"/>
              <a:buFont typeface="Calibri"/>
              <a:buChar char="•"/>
            </a:pPr>
            <a:r>
              <a:rPr lang="en-US" sz="8000">
                <a:solidFill>
                  <a:schemeClr val="dk2"/>
                </a:solidFill>
                <a:latin typeface="Calibri"/>
                <a:ea typeface="Calibri"/>
                <a:cs typeface="Calibri"/>
                <a:sym typeface="Calibri"/>
              </a:rPr>
              <a:t>References: From Genbank, East Africa/Peru/Philippines/Nigeria/Malawi rabies virus WGS</a:t>
            </a:r>
            <a:endParaRPr sz="8000">
              <a:solidFill>
                <a:schemeClr val="dk2"/>
              </a:solidFill>
              <a:latin typeface="Calibri"/>
              <a:ea typeface="Calibri"/>
              <a:cs typeface="Calibri"/>
              <a:sym typeface="Calibri"/>
            </a:endParaRPr>
          </a:p>
          <a:p>
            <a:pPr marL="914400" lvl="0" indent="-355600" algn="l" rtl="0">
              <a:spcBef>
                <a:spcPts val="0"/>
              </a:spcBef>
              <a:spcAft>
                <a:spcPts val="0"/>
              </a:spcAft>
              <a:buClr>
                <a:schemeClr val="dk2"/>
              </a:buClr>
              <a:buSzPct val="100000"/>
              <a:buFont typeface="Calibri"/>
              <a:buChar char="•"/>
            </a:pPr>
            <a:r>
              <a:rPr lang="en-US" sz="8000">
                <a:solidFill>
                  <a:schemeClr val="dk2"/>
                </a:solidFill>
                <a:latin typeface="Calibri"/>
                <a:ea typeface="Calibri"/>
                <a:cs typeface="Calibri"/>
                <a:sym typeface="Calibri"/>
              </a:rPr>
              <a:t>Short fragments(~400bp)</a:t>
            </a:r>
            <a:endParaRPr sz="8000">
              <a:solidFill>
                <a:schemeClr val="dk2"/>
              </a:solidFill>
              <a:latin typeface="Calibri"/>
              <a:ea typeface="Calibri"/>
              <a:cs typeface="Calibri"/>
              <a:sym typeface="Calibri"/>
            </a:endParaRPr>
          </a:p>
          <a:p>
            <a:pPr marL="914400" lvl="0" indent="-355600" algn="l" rtl="0">
              <a:spcBef>
                <a:spcPts val="0"/>
              </a:spcBef>
              <a:spcAft>
                <a:spcPts val="0"/>
              </a:spcAft>
              <a:buClr>
                <a:schemeClr val="dk2"/>
              </a:buClr>
              <a:buSzPct val="100000"/>
              <a:buFont typeface="Calibri"/>
              <a:buChar char="•"/>
            </a:pPr>
            <a:r>
              <a:rPr lang="en-US" sz="8000">
                <a:solidFill>
                  <a:schemeClr val="dk2"/>
                </a:solidFill>
                <a:latin typeface="Calibri"/>
                <a:ea typeface="Calibri"/>
                <a:cs typeface="Calibri"/>
                <a:sym typeface="Calibri"/>
              </a:rPr>
              <a:t>Initially developed for Zika sequencing (high Ct clinical samples)</a:t>
            </a:r>
            <a:endParaRPr sz="8000">
              <a:solidFill>
                <a:schemeClr val="dk2"/>
              </a:solidFill>
              <a:latin typeface="Calibri"/>
              <a:ea typeface="Calibri"/>
              <a:cs typeface="Calibri"/>
              <a:sym typeface="Calibri"/>
            </a:endParaRPr>
          </a:p>
          <a:p>
            <a:pPr marL="914400" lvl="0" indent="-355600" algn="l" rtl="0">
              <a:spcBef>
                <a:spcPts val="0"/>
              </a:spcBef>
              <a:spcAft>
                <a:spcPts val="0"/>
              </a:spcAft>
              <a:buClr>
                <a:schemeClr val="dk2"/>
              </a:buClr>
              <a:buSzPct val="100000"/>
              <a:buFont typeface="Calibri"/>
              <a:buChar char="•"/>
            </a:pPr>
            <a:r>
              <a:rPr lang="en-US" sz="8000">
                <a:solidFill>
                  <a:schemeClr val="dk2"/>
                </a:solidFill>
                <a:latin typeface="Calibri"/>
                <a:ea typeface="Calibri"/>
                <a:cs typeface="Calibri"/>
                <a:sym typeface="Calibri"/>
              </a:rPr>
              <a:t>Generates tiling amplicons for near complete genome coverage</a:t>
            </a:r>
            <a:endParaRPr sz="8000">
              <a:solidFill>
                <a:schemeClr val="dk2"/>
              </a:solidFill>
              <a:latin typeface="Calibri"/>
              <a:ea typeface="Calibri"/>
              <a:cs typeface="Calibri"/>
              <a:sym typeface="Calibri"/>
            </a:endParaRPr>
          </a:p>
          <a:p>
            <a:pPr marL="457200" lvl="0" indent="0" algn="l" rtl="0">
              <a:spcBef>
                <a:spcPts val="1000"/>
              </a:spcBef>
              <a:spcAft>
                <a:spcPts val="0"/>
              </a:spcAft>
              <a:buNone/>
            </a:pPr>
            <a:endParaRPr sz="2000">
              <a:solidFill>
                <a:schemeClr val="dk2"/>
              </a:solidFill>
              <a:latin typeface="Calibri"/>
              <a:ea typeface="Calibri"/>
              <a:cs typeface="Calibri"/>
              <a:sym typeface="Calibri"/>
            </a:endParaRPr>
          </a:p>
          <a:p>
            <a:pPr marL="457200" lvl="0" indent="0" algn="l" rtl="0">
              <a:spcBef>
                <a:spcPts val="1000"/>
              </a:spcBef>
              <a:spcAft>
                <a:spcPts val="0"/>
              </a:spcAft>
              <a:buNone/>
            </a:pPr>
            <a:endParaRPr sz="2000">
              <a:solidFill>
                <a:schemeClr val="dk2"/>
              </a:solidFill>
              <a:latin typeface="Calibri"/>
              <a:ea typeface="Calibri"/>
              <a:cs typeface="Calibri"/>
              <a:sym typeface="Calibri"/>
            </a:endParaRPr>
          </a:p>
          <a:p>
            <a:pPr marL="0" lvl="0" indent="0" algn="l" rtl="0">
              <a:spcBef>
                <a:spcPts val="1000"/>
              </a:spcBef>
              <a:spcAft>
                <a:spcPts val="0"/>
              </a:spcAft>
              <a:buNone/>
            </a:pPr>
            <a:endParaRPr>
              <a:solidFill>
                <a:schemeClr val="dk2"/>
              </a:solidFill>
              <a:latin typeface="Calibri"/>
              <a:ea typeface="Calibri"/>
              <a:cs typeface="Calibri"/>
              <a:sym typeface="Calibri"/>
            </a:endParaRPr>
          </a:p>
          <a:p>
            <a:pPr marL="0" lvl="0" indent="0" algn="l" rtl="0">
              <a:spcBef>
                <a:spcPts val="1000"/>
              </a:spcBef>
              <a:spcAft>
                <a:spcPts val="0"/>
              </a:spcAft>
              <a:buNone/>
            </a:pPr>
            <a:endParaRPr/>
          </a:p>
        </p:txBody>
      </p:sp>
      <p:pic>
        <p:nvPicPr>
          <p:cNvPr id="95" name="Google Shape;95;g253c0ace114_0_2"/>
          <p:cNvPicPr preferRelativeResize="0"/>
          <p:nvPr/>
        </p:nvPicPr>
        <p:blipFill>
          <a:blip r:embed="rId3">
            <a:alphaModFix/>
          </a:blip>
          <a:stretch>
            <a:fillRect/>
          </a:stretch>
        </p:blipFill>
        <p:spPr>
          <a:xfrm>
            <a:off x="4943950" y="2082525"/>
            <a:ext cx="6703301" cy="1937300"/>
          </a:xfrm>
          <a:prstGeom prst="rect">
            <a:avLst/>
          </a:prstGeom>
          <a:noFill/>
          <a:ln>
            <a:noFill/>
          </a:ln>
        </p:spPr>
      </p:pic>
      <p:pic>
        <p:nvPicPr>
          <p:cNvPr id="96" name="Google Shape;96;g253c0ace114_0_2"/>
          <p:cNvPicPr preferRelativeResize="0"/>
          <p:nvPr/>
        </p:nvPicPr>
        <p:blipFill>
          <a:blip r:embed="rId4">
            <a:alphaModFix/>
          </a:blip>
          <a:stretch>
            <a:fillRect/>
          </a:stretch>
        </p:blipFill>
        <p:spPr>
          <a:xfrm>
            <a:off x="8921675" y="6085800"/>
            <a:ext cx="2838450" cy="552450"/>
          </a:xfrm>
          <a:prstGeom prst="rect">
            <a:avLst/>
          </a:prstGeom>
          <a:noFill/>
          <a:ln>
            <a:noFill/>
          </a:ln>
        </p:spPr>
      </p:pic>
      <p:grpSp>
        <p:nvGrpSpPr>
          <p:cNvPr id="97" name="Google Shape;97;g253c0ace114_0_2"/>
          <p:cNvGrpSpPr/>
          <p:nvPr/>
        </p:nvGrpSpPr>
        <p:grpSpPr>
          <a:xfrm>
            <a:off x="465750" y="1422525"/>
            <a:ext cx="4443700" cy="2899460"/>
            <a:chOff x="465750" y="1422525"/>
            <a:chExt cx="4443700" cy="2899460"/>
          </a:xfrm>
        </p:grpSpPr>
        <p:pic>
          <p:nvPicPr>
            <p:cNvPr id="98" name="Google Shape;98;g253c0ace114_0_2"/>
            <p:cNvPicPr preferRelativeResize="0"/>
            <p:nvPr/>
          </p:nvPicPr>
          <p:blipFill rotWithShape="1">
            <a:blip r:embed="rId5">
              <a:alphaModFix/>
            </a:blip>
            <a:srcRect l="14861" t="-4670" r="16110" b="4670"/>
            <a:stretch/>
          </p:blipFill>
          <p:spPr>
            <a:xfrm>
              <a:off x="465750" y="1422525"/>
              <a:ext cx="4443700" cy="2899460"/>
            </a:xfrm>
            <a:prstGeom prst="rect">
              <a:avLst/>
            </a:prstGeom>
            <a:noFill/>
            <a:ln>
              <a:noFill/>
            </a:ln>
          </p:spPr>
        </p:pic>
        <p:sp>
          <p:nvSpPr>
            <p:cNvPr id="99" name="Google Shape;99;g253c0ace114_0_2"/>
            <p:cNvSpPr txBox="1"/>
            <p:nvPr/>
          </p:nvSpPr>
          <p:spPr>
            <a:xfrm>
              <a:off x="2331950" y="2837425"/>
              <a:ext cx="86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rgbClr val="FF0000"/>
                  </a:solidFill>
                </a:rPr>
                <a:t>400bp</a:t>
              </a:r>
              <a:endParaRPr sz="1200" b="1">
                <a:solidFill>
                  <a:srgbClr val="FF0000"/>
                </a:solidFill>
              </a:endParaRPr>
            </a:p>
          </p:txBody>
        </p:sp>
      </p:grpSp>
      <p:sp>
        <p:nvSpPr>
          <p:cNvPr id="100" name="Google Shape;100;g253c0ace114_0_2"/>
          <p:cNvSpPr txBox="1">
            <a:spLocks noGrp="1"/>
          </p:cNvSpPr>
          <p:nvPr>
            <p:ph type="title"/>
          </p:nvPr>
        </p:nvSpPr>
        <p:spPr>
          <a:xfrm>
            <a:off x="2549225" y="533621"/>
            <a:ext cx="9141900" cy="58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Multiplex PCR </a:t>
            </a:r>
            <a:endParaRPr sz="3000">
              <a:latin typeface="Calibri"/>
              <a:ea typeface="Calibri"/>
              <a:cs typeface="Calibri"/>
              <a:sym typeface="Calibri"/>
            </a:endParaRPr>
          </a:p>
        </p:txBody>
      </p:sp>
      <p:sp>
        <p:nvSpPr>
          <p:cNvPr id="101" name="Google Shape;101;g253c0ace114_0_2"/>
          <p:cNvSpPr txBox="1"/>
          <p:nvPr/>
        </p:nvSpPr>
        <p:spPr>
          <a:xfrm>
            <a:off x="6304525" y="1422525"/>
            <a:ext cx="51561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i="1">
                <a:solidFill>
                  <a:schemeClr val="dk2"/>
                </a:solidFill>
                <a:latin typeface="Calibri"/>
                <a:ea typeface="Calibri"/>
                <a:cs typeface="Calibri"/>
                <a:sym typeface="Calibri"/>
              </a:rPr>
              <a:t>Multiplex tiling PCR approach</a:t>
            </a:r>
            <a:endParaRPr sz="2800" i="1">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55030e624b_0_49"/>
          <p:cNvSpPr txBox="1">
            <a:spLocks noGrp="1"/>
          </p:cNvSpPr>
          <p:nvPr>
            <p:ph type="title"/>
          </p:nvPr>
        </p:nvSpPr>
        <p:spPr>
          <a:xfrm>
            <a:off x="2549225" y="533621"/>
            <a:ext cx="9141900" cy="586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Multiplex PCR </a:t>
            </a:r>
            <a:endParaRPr sz="3000">
              <a:latin typeface="Calibri"/>
              <a:ea typeface="Calibri"/>
              <a:cs typeface="Calibri"/>
              <a:sym typeface="Calibri"/>
            </a:endParaRPr>
          </a:p>
        </p:txBody>
      </p:sp>
      <p:pic>
        <p:nvPicPr>
          <p:cNvPr id="108" name="Google Shape;108;g255030e624b_0_49"/>
          <p:cNvPicPr preferRelativeResize="0"/>
          <p:nvPr/>
        </p:nvPicPr>
        <p:blipFill>
          <a:blip r:embed="rId3">
            <a:alphaModFix/>
          </a:blip>
          <a:stretch>
            <a:fillRect/>
          </a:stretch>
        </p:blipFill>
        <p:spPr>
          <a:xfrm>
            <a:off x="5015050" y="4544525"/>
            <a:ext cx="6601799" cy="1657350"/>
          </a:xfrm>
          <a:prstGeom prst="rect">
            <a:avLst/>
          </a:prstGeom>
          <a:noFill/>
          <a:ln>
            <a:noFill/>
          </a:ln>
        </p:spPr>
      </p:pic>
      <p:sp>
        <p:nvSpPr>
          <p:cNvPr id="109" name="Google Shape;109;g255030e624b_0_49"/>
          <p:cNvSpPr txBox="1"/>
          <p:nvPr/>
        </p:nvSpPr>
        <p:spPr>
          <a:xfrm>
            <a:off x="506275" y="1846200"/>
            <a:ext cx="5886600" cy="3258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000">
                <a:solidFill>
                  <a:schemeClr val="dk2"/>
                </a:solidFill>
              </a:rPr>
              <a:t>•</a:t>
            </a:r>
            <a:r>
              <a:rPr lang="en-US" sz="2000">
                <a:solidFill>
                  <a:schemeClr val="dk2"/>
                </a:solidFill>
                <a:latin typeface="Calibri"/>
                <a:ea typeface="Calibri"/>
                <a:cs typeface="Calibri"/>
                <a:sym typeface="Calibri"/>
              </a:rPr>
              <a:t>Q5</a:t>
            </a:r>
            <a:r>
              <a:rPr lang="en-US" sz="2000" baseline="30000">
                <a:solidFill>
                  <a:schemeClr val="dk2"/>
                </a:solidFill>
                <a:latin typeface="Calibri"/>
                <a:ea typeface="Calibri"/>
                <a:cs typeface="Calibri"/>
                <a:sym typeface="Calibri"/>
              </a:rPr>
              <a:t>®</a:t>
            </a:r>
            <a:r>
              <a:rPr lang="en-US" sz="2000">
                <a:solidFill>
                  <a:schemeClr val="dk2"/>
                </a:solidFill>
                <a:latin typeface="Calibri"/>
                <a:ea typeface="Calibri"/>
                <a:cs typeface="Calibri"/>
                <a:sym typeface="Calibri"/>
              </a:rPr>
              <a:t> Hot Start High-Fidelity DNA Polymerase</a:t>
            </a:r>
            <a:endParaRPr sz="2000">
              <a:solidFill>
                <a:schemeClr val="dk2"/>
              </a:solidFill>
              <a:latin typeface="Calibri"/>
              <a:ea typeface="Calibri"/>
              <a:cs typeface="Calibri"/>
              <a:sym typeface="Calibri"/>
            </a:endParaRPr>
          </a:p>
          <a:p>
            <a:pPr marL="0" lvl="0" indent="457200" algn="l" rtl="0">
              <a:lnSpc>
                <a:spcPct val="90000"/>
              </a:lnSpc>
              <a:spcBef>
                <a:spcPts val="1000"/>
              </a:spcBef>
              <a:spcAft>
                <a:spcPts val="0"/>
              </a:spcAft>
              <a:buNone/>
            </a:pPr>
            <a:r>
              <a:rPr lang="en-US" sz="2000">
                <a:solidFill>
                  <a:schemeClr val="dk2"/>
                </a:solidFill>
                <a:latin typeface="Calibri"/>
                <a:ea typeface="Calibri"/>
                <a:cs typeface="Calibri"/>
                <a:sym typeface="Calibri"/>
              </a:rPr>
              <a:t>Must be used, other polymerase won’t work</a:t>
            </a:r>
            <a:endParaRPr sz="2000">
              <a:solidFill>
                <a:schemeClr val="dk2"/>
              </a:solidFill>
              <a:latin typeface="Calibri"/>
              <a:ea typeface="Calibri"/>
              <a:cs typeface="Calibri"/>
              <a:sym typeface="Calibri"/>
            </a:endParaRPr>
          </a:p>
          <a:p>
            <a:pPr marL="0" lvl="0" indent="457200" algn="l" rtl="0">
              <a:lnSpc>
                <a:spcPct val="90000"/>
              </a:lnSpc>
              <a:spcBef>
                <a:spcPts val="500"/>
              </a:spcBef>
              <a:spcAft>
                <a:spcPts val="0"/>
              </a:spcAft>
              <a:buNone/>
            </a:pPr>
            <a:r>
              <a:rPr lang="en-US" sz="2000">
                <a:solidFill>
                  <a:schemeClr val="dk2"/>
                </a:solidFill>
                <a:latin typeface="Calibri"/>
                <a:ea typeface="Calibri"/>
                <a:cs typeface="Calibri"/>
                <a:sym typeface="Calibri"/>
              </a:rPr>
              <a:t>Has a higher Tm than other polymerases</a:t>
            </a:r>
            <a:endParaRPr sz="2000">
              <a:solidFill>
                <a:schemeClr val="dk2"/>
              </a:solidFill>
              <a:latin typeface="Calibri"/>
              <a:ea typeface="Calibri"/>
              <a:cs typeface="Calibri"/>
              <a:sym typeface="Calibri"/>
            </a:endParaRPr>
          </a:p>
          <a:p>
            <a:pPr marL="0" lvl="0" indent="457200" algn="l" rtl="0">
              <a:lnSpc>
                <a:spcPct val="90000"/>
              </a:lnSpc>
              <a:spcBef>
                <a:spcPts val="500"/>
              </a:spcBef>
              <a:spcAft>
                <a:spcPts val="0"/>
              </a:spcAft>
              <a:buNone/>
            </a:pPr>
            <a:endParaRPr sz="2000">
              <a:solidFill>
                <a:schemeClr val="dk2"/>
              </a:solidFill>
              <a:latin typeface="Calibri"/>
              <a:ea typeface="Calibri"/>
              <a:cs typeface="Calibri"/>
              <a:sym typeface="Calibri"/>
            </a:endParaRPr>
          </a:p>
          <a:p>
            <a:pPr marL="0" lvl="0" indent="0" algn="l" rtl="0">
              <a:lnSpc>
                <a:spcPct val="90000"/>
              </a:lnSpc>
              <a:spcBef>
                <a:spcPts val="1000"/>
              </a:spcBef>
              <a:spcAft>
                <a:spcPts val="0"/>
              </a:spcAft>
              <a:buNone/>
            </a:pPr>
            <a:r>
              <a:rPr lang="en-US" sz="2000">
                <a:solidFill>
                  <a:schemeClr val="dk2"/>
                </a:solidFill>
              </a:rPr>
              <a:t>•</a:t>
            </a:r>
            <a:r>
              <a:rPr lang="en-US" sz="2000">
                <a:solidFill>
                  <a:schemeClr val="dk2"/>
                </a:solidFill>
                <a:latin typeface="Calibri"/>
                <a:ea typeface="Calibri"/>
                <a:cs typeface="Calibri"/>
                <a:sym typeface="Calibri"/>
              </a:rPr>
              <a:t>Mastermix contains all PCR components</a:t>
            </a:r>
            <a:endParaRPr sz="2000">
              <a:solidFill>
                <a:schemeClr val="dk2"/>
              </a:solidFill>
              <a:latin typeface="Calibri"/>
              <a:ea typeface="Calibri"/>
              <a:cs typeface="Calibri"/>
              <a:sym typeface="Calibri"/>
            </a:endParaRPr>
          </a:p>
          <a:p>
            <a:pPr marL="0" lvl="0" indent="457200" algn="l" rtl="0">
              <a:lnSpc>
                <a:spcPct val="90000"/>
              </a:lnSpc>
              <a:spcBef>
                <a:spcPts val="500"/>
              </a:spcBef>
              <a:spcAft>
                <a:spcPts val="0"/>
              </a:spcAft>
              <a:buNone/>
            </a:pPr>
            <a:r>
              <a:rPr lang="en-US" sz="2000">
                <a:solidFill>
                  <a:schemeClr val="dk2"/>
                </a:solidFill>
                <a:latin typeface="Calibri"/>
                <a:ea typeface="Calibri"/>
                <a:cs typeface="Calibri"/>
                <a:sym typeface="Calibri"/>
              </a:rPr>
              <a:t>Just combine with cDNA and water</a:t>
            </a:r>
            <a:endParaRPr sz="2000">
              <a:solidFill>
                <a:schemeClr val="dk2"/>
              </a:solidFill>
              <a:latin typeface="Calibri"/>
              <a:ea typeface="Calibri"/>
              <a:cs typeface="Calibri"/>
              <a:sym typeface="Calibri"/>
            </a:endParaRPr>
          </a:p>
          <a:p>
            <a:pPr marL="0" lvl="0" indent="0" algn="l" rtl="0">
              <a:lnSpc>
                <a:spcPct val="90000"/>
              </a:lnSpc>
              <a:spcBef>
                <a:spcPts val="1000"/>
              </a:spcBef>
              <a:spcAft>
                <a:spcPts val="0"/>
              </a:spcAft>
              <a:buNone/>
            </a:pPr>
            <a:endParaRPr sz="1900">
              <a:solidFill>
                <a:schemeClr val="dk2"/>
              </a:solidFill>
            </a:endParaRPr>
          </a:p>
          <a:p>
            <a:pPr marL="0" lvl="0" indent="457200" algn="l" rtl="0">
              <a:lnSpc>
                <a:spcPct val="90000"/>
              </a:lnSpc>
              <a:spcBef>
                <a:spcPts val="500"/>
              </a:spcBef>
              <a:spcAft>
                <a:spcPts val="0"/>
              </a:spcAft>
              <a:buNone/>
            </a:pPr>
            <a:endParaRPr sz="1900">
              <a:solidFill>
                <a:schemeClr val="dk2"/>
              </a:solidFill>
              <a:latin typeface="Calibri"/>
              <a:ea typeface="Calibri"/>
              <a:cs typeface="Calibri"/>
              <a:sym typeface="Calibri"/>
            </a:endParaRPr>
          </a:p>
        </p:txBody>
      </p:sp>
      <p:sp>
        <p:nvSpPr>
          <p:cNvPr id="110" name="Google Shape;110;g255030e624b_0_49"/>
          <p:cNvSpPr txBox="1"/>
          <p:nvPr/>
        </p:nvSpPr>
        <p:spPr>
          <a:xfrm>
            <a:off x="7011050" y="2753950"/>
            <a:ext cx="4385700" cy="864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000">
                <a:solidFill>
                  <a:schemeClr val="dk2"/>
                </a:solidFill>
              </a:rPr>
              <a:t>•</a:t>
            </a:r>
            <a:r>
              <a:rPr lang="en-US" sz="2000" u="sng">
                <a:solidFill>
                  <a:schemeClr val="dk2"/>
                </a:solidFill>
                <a:latin typeface="Calibri"/>
                <a:ea typeface="Calibri"/>
                <a:cs typeface="Calibri"/>
                <a:sym typeface="Calibri"/>
              </a:rPr>
              <a:t>Require 2 reactions per sample:</a:t>
            </a:r>
            <a:endParaRPr sz="2000" u="sng">
              <a:solidFill>
                <a:schemeClr val="dk2"/>
              </a:solidFill>
              <a:latin typeface="Calibri"/>
              <a:ea typeface="Calibri"/>
              <a:cs typeface="Calibri"/>
              <a:sym typeface="Calibri"/>
            </a:endParaRPr>
          </a:p>
          <a:p>
            <a:pPr marL="0" lvl="0" indent="457200" algn="l" rtl="0">
              <a:lnSpc>
                <a:spcPct val="90000"/>
              </a:lnSpc>
              <a:spcBef>
                <a:spcPts val="500"/>
              </a:spcBef>
              <a:spcAft>
                <a:spcPts val="0"/>
              </a:spcAft>
              <a:buNone/>
            </a:pPr>
            <a:r>
              <a:rPr lang="en-US" sz="2000">
                <a:solidFill>
                  <a:schemeClr val="dk2"/>
                </a:solidFill>
                <a:latin typeface="Calibri"/>
                <a:ea typeface="Calibri"/>
                <a:cs typeface="Calibri"/>
                <a:sym typeface="Calibri"/>
              </a:rPr>
              <a:t>Pool A and Pool B</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55030e624b_0_19"/>
          <p:cNvSpPr txBox="1">
            <a:spLocks noGrp="1"/>
          </p:cNvSpPr>
          <p:nvPr>
            <p:ph type="title"/>
          </p:nvPr>
        </p:nvSpPr>
        <p:spPr>
          <a:xfrm>
            <a:off x="2549236" y="533614"/>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SPRI Beads Clean-up, Quantification &amp; Normalisation</a:t>
            </a:r>
            <a:endParaRPr/>
          </a:p>
        </p:txBody>
      </p:sp>
      <p:pic>
        <p:nvPicPr>
          <p:cNvPr id="117" name="Google Shape;117;g255030e624b_0_19"/>
          <p:cNvPicPr preferRelativeResize="0"/>
          <p:nvPr/>
        </p:nvPicPr>
        <p:blipFill>
          <a:blip r:embed="rId3">
            <a:alphaModFix/>
          </a:blip>
          <a:stretch>
            <a:fillRect/>
          </a:stretch>
        </p:blipFill>
        <p:spPr>
          <a:xfrm>
            <a:off x="4525346" y="4803600"/>
            <a:ext cx="7078027" cy="1888575"/>
          </a:xfrm>
          <a:prstGeom prst="rect">
            <a:avLst/>
          </a:prstGeom>
          <a:noFill/>
          <a:ln>
            <a:noFill/>
          </a:ln>
        </p:spPr>
      </p:pic>
      <p:sp>
        <p:nvSpPr>
          <p:cNvPr id="118" name="Google Shape;118;g255030e624b_0_19"/>
          <p:cNvSpPr txBox="1"/>
          <p:nvPr/>
        </p:nvSpPr>
        <p:spPr>
          <a:xfrm>
            <a:off x="370550" y="2191500"/>
            <a:ext cx="9453900" cy="217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600">
                <a:solidFill>
                  <a:schemeClr val="dk2"/>
                </a:solidFill>
              </a:rPr>
              <a:t>•</a:t>
            </a:r>
            <a:r>
              <a:rPr lang="en-US" sz="2600">
                <a:solidFill>
                  <a:schemeClr val="dk2"/>
                </a:solidFill>
                <a:latin typeface="Calibri"/>
                <a:ea typeface="Calibri"/>
                <a:cs typeface="Calibri"/>
                <a:sym typeface="Calibri"/>
              </a:rPr>
              <a:t>SPRI – Solid Phase Reversible Immobilisation</a:t>
            </a:r>
            <a:endParaRPr sz="2600">
              <a:solidFill>
                <a:schemeClr val="dk2"/>
              </a:solidFill>
              <a:latin typeface="Calibri"/>
              <a:ea typeface="Calibri"/>
              <a:cs typeface="Calibri"/>
              <a:sym typeface="Calibri"/>
            </a:endParaRPr>
          </a:p>
          <a:p>
            <a:pPr marL="0" lvl="0" indent="0" algn="l" rtl="0">
              <a:lnSpc>
                <a:spcPct val="90000"/>
              </a:lnSpc>
              <a:spcBef>
                <a:spcPts val="1000"/>
              </a:spcBef>
              <a:spcAft>
                <a:spcPts val="0"/>
              </a:spcAft>
              <a:buNone/>
            </a:pPr>
            <a:r>
              <a:rPr lang="en-US" sz="2600">
                <a:solidFill>
                  <a:schemeClr val="dk2"/>
                </a:solidFill>
              </a:rPr>
              <a:t>•</a:t>
            </a:r>
            <a:r>
              <a:rPr lang="en-US" sz="2600">
                <a:solidFill>
                  <a:schemeClr val="dk2"/>
                </a:solidFill>
                <a:latin typeface="Calibri"/>
                <a:ea typeface="Calibri"/>
                <a:cs typeface="Calibri"/>
                <a:sym typeface="Calibri"/>
              </a:rPr>
              <a:t>Quantification using fluorometer</a:t>
            </a:r>
            <a:endParaRPr sz="2600">
              <a:solidFill>
                <a:schemeClr val="dk2"/>
              </a:solidFill>
              <a:latin typeface="Calibri"/>
              <a:ea typeface="Calibri"/>
              <a:cs typeface="Calibri"/>
              <a:sym typeface="Calibri"/>
            </a:endParaRPr>
          </a:p>
          <a:p>
            <a:pPr marL="0" lvl="0" indent="0" algn="l" rtl="0">
              <a:lnSpc>
                <a:spcPct val="90000"/>
              </a:lnSpc>
              <a:spcBef>
                <a:spcPts val="1000"/>
              </a:spcBef>
              <a:spcAft>
                <a:spcPts val="0"/>
              </a:spcAft>
              <a:buNone/>
            </a:pPr>
            <a:r>
              <a:rPr lang="en-US" sz="2600">
                <a:solidFill>
                  <a:schemeClr val="dk2"/>
                </a:solidFill>
              </a:rPr>
              <a:t>•</a:t>
            </a:r>
            <a:r>
              <a:rPr lang="en-US" sz="2600">
                <a:solidFill>
                  <a:schemeClr val="dk2"/>
                </a:solidFill>
                <a:latin typeface="Calibri"/>
                <a:ea typeface="Calibri"/>
                <a:cs typeface="Calibri"/>
                <a:sym typeface="Calibri"/>
              </a:rPr>
              <a:t>Variation between samples</a:t>
            </a:r>
            <a:endParaRPr sz="2600">
              <a:solidFill>
                <a:schemeClr val="dk2"/>
              </a:solidFill>
              <a:latin typeface="Calibri"/>
              <a:ea typeface="Calibri"/>
              <a:cs typeface="Calibri"/>
              <a:sym typeface="Calibri"/>
            </a:endParaRPr>
          </a:p>
          <a:p>
            <a:pPr marL="0" lvl="0" indent="0" algn="l" rtl="0">
              <a:lnSpc>
                <a:spcPct val="90000"/>
              </a:lnSpc>
              <a:spcBef>
                <a:spcPts val="1000"/>
              </a:spcBef>
              <a:spcAft>
                <a:spcPts val="0"/>
              </a:spcAft>
              <a:buNone/>
            </a:pPr>
            <a:r>
              <a:rPr lang="en-US" sz="2600">
                <a:solidFill>
                  <a:schemeClr val="dk2"/>
                </a:solidFill>
              </a:rPr>
              <a:t>•</a:t>
            </a:r>
            <a:r>
              <a:rPr lang="en-US" sz="2600">
                <a:solidFill>
                  <a:schemeClr val="dk2"/>
                </a:solidFill>
                <a:latin typeface="Calibri"/>
                <a:ea typeface="Calibri"/>
                <a:cs typeface="Calibri"/>
                <a:sym typeface="Calibri"/>
              </a:rPr>
              <a:t>Normalisation to even the sequencing coverage across samples</a:t>
            </a:r>
            <a:endParaRPr sz="2600">
              <a:solidFill>
                <a:schemeClr val="dk2"/>
              </a:solidFill>
              <a:latin typeface="Calibri"/>
              <a:ea typeface="Calibri"/>
              <a:cs typeface="Calibri"/>
              <a:sym typeface="Calibri"/>
            </a:endParaRPr>
          </a:p>
        </p:txBody>
      </p:sp>
      <p:pic>
        <p:nvPicPr>
          <p:cNvPr id="119" name="Google Shape;119;g255030e624b_0_19"/>
          <p:cNvPicPr preferRelativeResize="0"/>
          <p:nvPr/>
        </p:nvPicPr>
        <p:blipFill>
          <a:blip r:embed="rId4">
            <a:alphaModFix/>
          </a:blip>
          <a:stretch>
            <a:fillRect/>
          </a:stretch>
        </p:blipFill>
        <p:spPr>
          <a:xfrm>
            <a:off x="6981625" y="1869350"/>
            <a:ext cx="4621750" cy="1578950"/>
          </a:xfrm>
          <a:prstGeom prst="rect">
            <a:avLst/>
          </a:prstGeom>
          <a:noFill/>
          <a:ln>
            <a:noFill/>
          </a:ln>
        </p:spPr>
      </p:pic>
      <p:pic>
        <p:nvPicPr>
          <p:cNvPr id="120" name="Google Shape;120;g255030e624b_0_19"/>
          <p:cNvPicPr preferRelativeResize="0"/>
          <p:nvPr/>
        </p:nvPicPr>
        <p:blipFill>
          <a:blip r:embed="rId5">
            <a:alphaModFix/>
          </a:blip>
          <a:stretch>
            <a:fillRect/>
          </a:stretch>
        </p:blipFill>
        <p:spPr>
          <a:xfrm>
            <a:off x="932117" y="4594350"/>
            <a:ext cx="2084907" cy="188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52bb84d8b2_2_24"/>
          <p:cNvSpPr txBox="1">
            <a:spLocks noGrp="1"/>
          </p:cNvSpPr>
          <p:nvPr>
            <p:ph type="title"/>
          </p:nvPr>
        </p:nvSpPr>
        <p:spPr>
          <a:xfrm>
            <a:off x="2727386" y="461689"/>
            <a:ext cx="9210900" cy="888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Arial"/>
              <a:buNone/>
            </a:pPr>
            <a:r>
              <a:rPr lang="en-US" sz="3000">
                <a:solidFill>
                  <a:schemeClr val="dk1"/>
                </a:solidFill>
                <a:latin typeface="Calibri"/>
                <a:ea typeface="Calibri"/>
                <a:cs typeface="Calibri"/>
                <a:sym typeface="Calibri"/>
              </a:rPr>
              <a:t>Library preparation </a:t>
            </a:r>
            <a:endParaRPr sz="3000"/>
          </a:p>
        </p:txBody>
      </p:sp>
      <p:sp>
        <p:nvSpPr>
          <p:cNvPr id="127" name="Google Shape;127;g252bb84d8b2_2_24"/>
          <p:cNvSpPr txBox="1"/>
          <p:nvPr/>
        </p:nvSpPr>
        <p:spPr>
          <a:xfrm>
            <a:off x="0" y="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2"/>
                </a:solidFill>
                <a:latin typeface="Calibri"/>
                <a:ea typeface="Calibri"/>
                <a:cs typeface="Calibri"/>
                <a:sym typeface="Calibri"/>
              </a:rPr>
              <a:t>to dsDNA</a:t>
            </a:r>
            <a:endParaRPr sz="1800">
              <a:solidFill>
                <a:schemeClr val="dk2"/>
              </a:solidFill>
              <a:latin typeface="Calibri"/>
              <a:ea typeface="Calibri"/>
              <a:cs typeface="Calibri"/>
              <a:sym typeface="Calibri"/>
            </a:endParaRPr>
          </a:p>
        </p:txBody>
      </p:sp>
      <p:sp>
        <p:nvSpPr>
          <p:cNvPr id="128" name="Google Shape;128;g252bb84d8b2_2_24"/>
          <p:cNvSpPr txBox="1"/>
          <p:nvPr/>
        </p:nvSpPr>
        <p:spPr>
          <a:xfrm>
            <a:off x="645725" y="1781275"/>
            <a:ext cx="4969800" cy="509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1.End repair/dA tailing</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 Add a 3’-dA tail to dsDNA</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2. Barcoding and barcode ligation</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3. Pool together barcoded DNA</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4. Clean-up with SPRI beads </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5. Quantify with Quantus Fluorometer</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US" sz="2000">
                <a:solidFill>
                  <a:schemeClr val="dk2"/>
                </a:solidFill>
                <a:latin typeface="Calibri"/>
                <a:ea typeface="Calibri"/>
                <a:cs typeface="Calibri"/>
                <a:sym typeface="Calibri"/>
              </a:rPr>
              <a:t>6. Adaptor Ligation</a:t>
            </a:r>
            <a:endParaRPr sz="2000">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2"/>
              </a:solidFill>
              <a:latin typeface="Calibri"/>
              <a:ea typeface="Calibri"/>
              <a:cs typeface="Calibri"/>
              <a:sym typeface="Calibri"/>
            </a:endParaRPr>
          </a:p>
        </p:txBody>
      </p:sp>
      <p:sp>
        <p:nvSpPr>
          <p:cNvPr id="129" name="Google Shape;129;g252bb84d8b2_2_24"/>
          <p:cNvSpPr txBox="1"/>
          <p:nvPr/>
        </p:nvSpPr>
        <p:spPr>
          <a:xfrm>
            <a:off x="1106225" y="3198150"/>
            <a:ext cx="62517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800">
                <a:solidFill>
                  <a:schemeClr val="dk2"/>
                </a:solidFill>
              </a:rPr>
              <a:t>•</a:t>
            </a:r>
            <a:r>
              <a:rPr lang="en-US" sz="1800">
                <a:solidFill>
                  <a:schemeClr val="dk2"/>
                </a:solidFill>
                <a:latin typeface="Calibri"/>
                <a:ea typeface="Calibri"/>
                <a:cs typeface="Calibri"/>
                <a:sym typeface="Calibri"/>
              </a:rPr>
              <a:t>In order to multiplex samples on one run, we need to BARCODE </a:t>
            </a:r>
            <a:endParaRPr sz="1800">
              <a:solidFill>
                <a:schemeClr val="dk2"/>
              </a:solidFill>
              <a:latin typeface="Calibri"/>
              <a:ea typeface="Calibri"/>
              <a:cs typeface="Calibri"/>
              <a:sym typeface="Calibri"/>
            </a:endParaRPr>
          </a:p>
        </p:txBody>
      </p:sp>
      <p:pic>
        <p:nvPicPr>
          <p:cNvPr id="130" name="Google Shape;130;g252bb84d8b2_2_24"/>
          <p:cNvPicPr preferRelativeResize="0"/>
          <p:nvPr/>
        </p:nvPicPr>
        <p:blipFill>
          <a:blip r:embed="rId3">
            <a:alphaModFix/>
          </a:blip>
          <a:stretch>
            <a:fillRect/>
          </a:stretch>
        </p:blipFill>
        <p:spPr>
          <a:xfrm>
            <a:off x="7357925" y="1244429"/>
            <a:ext cx="4166700" cy="740071"/>
          </a:xfrm>
          <a:prstGeom prst="rect">
            <a:avLst/>
          </a:prstGeom>
          <a:noFill/>
          <a:ln>
            <a:noFill/>
          </a:ln>
        </p:spPr>
      </p:pic>
      <p:pic>
        <p:nvPicPr>
          <p:cNvPr id="131" name="Google Shape;131;g252bb84d8b2_2_24"/>
          <p:cNvPicPr preferRelativeResize="0"/>
          <p:nvPr/>
        </p:nvPicPr>
        <p:blipFill>
          <a:blip r:embed="rId4">
            <a:alphaModFix/>
          </a:blip>
          <a:stretch>
            <a:fillRect/>
          </a:stretch>
        </p:blipFill>
        <p:spPr>
          <a:xfrm>
            <a:off x="8072549" y="2114625"/>
            <a:ext cx="3000000" cy="41389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742</Words>
  <Application>Microsoft Macintosh PowerPoint</Application>
  <PresentationFormat>Widescreen</PresentationFormat>
  <Paragraphs>144</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Sample-sequence-interpretation pipeline</vt:lpstr>
      <vt:lpstr> Sample-sequence-interpretation workflow </vt:lpstr>
      <vt:lpstr>Sample Preparation</vt:lpstr>
      <vt:lpstr>Sample Preparation</vt:lpstr>
      <vt:lpstr>RNA extraction - cDNA extraction </vt:lpstr>
      <vt:lpstr>Multiplex PCR </vt:lpstr>
      <vt:lpstr>Multiplex PCR </vt:lpstr>
      <vt:lpstr>SPRI Beads Clean-up, Quantification &amp; Normalisation</vt:lpstr>
      <vt:lpstr>Library preparation </vt:lpstr>
      <vt:lpstr>Adaptor Ligation </vt:lpstr>
      <vt:lpstr>Sequencing:  Minknow and RAMPART interpretation - to be shown during the actual run</vt:lpstr>
      <vt:lpstr>Sequencing:  Minknow and RAMPART interpretation - to be shown during the actual run</vt:lpstr>
      <vt:lpstr>Sequencing:  Minknow and RAMPART interpretation - to be shown during the actual run</vt:lpstr>
      <vt:lpstr>Consensus generation</vt:lpstr>
      <vt:lpstr>Summary </vt:lpstr>
      <vt:lpstr>PowerPoint Presentation</vt:lpstr>
      <vt:lpstr>Your advice on how to fit protocol into working 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Sample-sequence-interpretation pipeline</dc:title>
  <cp:lastModifiedBy>criselda bautista</cp:lastModifiedBy>
  <cp:revision>1</cp:revision>
  <dcterms:created xsi:type="dcterms:W3CDTF">2021-01-06T14:22:07Z</dcterms:created>
  <dcterms:modified xsi:type="dcterms:W3CDTF">2024-01-23T20:41:19Z</dcterms:modified>
</cp:coreProperties>
</file>